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87" r:id="rId8"/>
    <p:sldId id="288" r:id="rId9"/>
    <p:sldId id="295" r:id="rId10"/>
    <p:sldId id="296" r:id="rId11"/>
    <p:sldId id="289" r:id="rId12"/>
    <p:sldId id="290" r:id="rId13"/>
    <p:sldId id="297" r:id="rId14"/>
    <p:sldId id="298" r:id="rId15"/>
    <p:sldId id="299" r:id="rId16"/>
    <p:sldId id="269" r:id="rId17"/>
    <p:sldId id="276" r:id="rId18"/>
    <p:sldId id="300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나눔고딕 ExtraBold" panose="020D0904000000000000" pitchFamily="50" charset="-127"/>
      <p:bold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나눔바른고딕OTF Light" panose="02000303000000000000" pitchFamily="50" charset="-127"/>
      <p:regular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dnp" initials="i" lastIdx="1" clrIdx="0">
    <p:extLst>
      <p:ext uri="{19B8F6BF-5375-455C-9EA6-DF929625EA0E}">
        <p15:presenceInfo xmlns:p15="http://schemas.microsoft.com/office/powerpoint/2012/main" userId="indn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502"/>
    <a:srgbClr val="6DBB5A"/>
    <a:srgbClr val="3171B9"/>
    <a:srgbClr val="FBC03E"/>
    <a:srgbClr val="FBCA5F"/>
    <a:srgbClr val="007451"/>
    <a:srgbClr val="4472C4"/>
    <a:srgbClr val="F8B61D"/>
    <a:srgbClr val="FAC03E"/>
    <a:srgbClr val="E60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917" autoAdjust="0"/>
  </p:normalViewPr>
  <p:slideViewPr>
    <p:cSldViewPr snapToGrid="0">
      <p:cViewPr>
        <p:scale>
          <a:sx n="100" d="100"/>
          <a:sy n="100" d="100"/>
        </p:scale>
        <p:origin x="472" y="488"/>
      </p:cViewPr>
      <p:guideLst>
        <p:guide orient="horz" pos="2137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8694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◯◯은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공유가 디지털 성폭력임을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공유의 문제점이 무엇인지 생각해 보도록 합니다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친구가 비밀로 해달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라는 이야기를 다른 사람에게 이야기하여 퍼뜨리는 것을 예로 들어 동의 없는 공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유를 설명할 수도 있습니다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「성폭력범죄의 처벌 등에 관한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특례법」은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앞에서 배운 동의 없는 촬영물을 공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유하거나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촬영에는 동의하였더라도 공유에는 동의하지 않은 촬영물을 공유하는 행위를 금하고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촬영에 동의했거나 스스로 사진을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찍었어도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공유에 동의하지 않았으면 동의가 아닙니다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 촬영에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동의했어도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지워달라고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요청했거나 다른 사람은 보여주지 말라고 요청을 했음에도 이를 무시하고 공유했다면 디지털 성폭력에 해당합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따라서 인터넷에 이미 유포되어 있는 </a:t>
            </a:r>
            <a:r>
              <a:rPr lang="ko-KR" altLang="en-US" sz="1050" u="none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성착취물을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저장하거나 공유하는 행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역시 불법촬영물을 소비하는 행위이며 디지털 성폭력에 가담하는 행위라는 것을 알려주도록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성폭력범죄의 처벌 등에 관한 특례법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카메라 등을 이용한 촬영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370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◯◯은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합성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편집이 디지털 성폭력임을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최근에는 디지털 기술을 활용하여 주변인 또는 유명인의 얼굴을 다른 사진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영상에 합성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편집하는 신종 범죄가 등장하기도 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사람의 얼굴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음성을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대상으로 한 </a:t>
            </a:r>
            <a:r>
              <a:rPr lang="ko-KR" altLang="en-US" sz="1050" u="none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촬영물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영상물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음성물을 그 사람의 동의 없이 내 마음대로 편집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합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가공한 것을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허위영상물이라고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부르는데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딥페이크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(deepfake)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 알려져 있기도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허위영상물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딥페이크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대해서 들어본 적이 있는지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허위영상물의 문제점은 무엇일지 생각해 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「성폭력범죄의 처벌 등에 관한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특례법」에서는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반포 등의 목적으로 사람의 얼굴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신체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음성을 대상으로 한 </a:t>
            </a:r>
            <a:r>
              <a:rPr lang="ko-KR" altLang="en-US" sz="1050" u="none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촬영물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영상물 등을 대상자의 의사에 반하여 성적 욕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망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또는 수치심을 유발할 수 있는 형태로 편집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합성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가공하는 행위를 금하고 있습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상대방의 동의를 얻지 않고 타인의 개인정보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 등을 이용하는 것은 다른 사람의 몸을 존중하지 않는다는 의미에서 디지털 성폭력입니다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성폭력범죄의 처벌 등에 관한 특례법 제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조의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허위영상물 등의 반포 등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74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 속 디지털 성범죄 예방법을 함께 적어봅시다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존중에 대한 영상을 함께 시청합니다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나의 몸에 대한 존중은 남에 대한 존중으로도 이어져야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누군가의 사진을 찍거나 공유하는 것뿐만 아니라 내 마음대로 이를 편집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가공할 때도 당연히 상대의 동의가 필요합니다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의는 자유로운 분위기에서 자발적인 의사에 의해 이루어져야 하며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동의가 없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모든 행위는 디지털 성폭력임을 기억합니다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나의 몸의 주인은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나여야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-7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altLang="ko-KR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</a:t>
            </a:r>
            <a:r>
              <a:rPr lang="en-US" altLang="ko-KR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 몸의 주인은 나</a:t>
            </a:r>
            <a:r>
              <a:rPr lang="en-US" altLang="ko-KR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en-US" altLang="ko-KR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-7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젠더온</a:t>
            </a:r>
            <a:r>
              <a:rPr lang="en-US" altLang="ko-KR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2020.07.23.) : https://youtu.be/tnSyE7-alHs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23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학습목표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특성에 대해 이해할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피해를 예방하기 위한 동의와 존중의 중요성을 설명할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9953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수업열기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간접경험 나누기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성폭력에 대해 알아보기 전 수업에 대한 몰입도를 유발하기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노출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사진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불법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데이트 등 각 단어에 대한 느낌을 말해보도록 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각 단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어들을 조합해 문장을 만들어봅니다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사람의 얼굴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몸이 노출된 사진이나 영상을 비동의로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SNS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올리면 안 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‘내 말을 듣지 않으면 너의 사진을 인터넷에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올리겠다’는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말은 협박이다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야동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포르노 등의 대답이 나오더라도 웃거나 나무라지 않고 학생의 생각을 경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청한 후 수업 마무리에 야동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포르노 등을 단순한 성적 호기심이나 욕구의 문제로 치부할 일이 아니라는 점을 설명하도록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041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성폭력이란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특성을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성폭력은 온라인 공간의 특성과 피해자의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비동의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성폭력이 결합된 용어입니다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성폭력과 관련한 사전지식을 알아보기 위해 함께 이야기 나누도록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성폭력은 다른 사람의 생각과 의견을 무시하고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사람의 몸을 함부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할 수 있다는 생각에서부터 시작합니다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 온라인 공간의 특성은 디지털 성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폭력의 피해를 증폭시킬 수 있는 중요한 요인입니다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4317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성폭력이란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공간의 특성을 바탕으로 디지털 성폭력의 특성을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공간은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가지 큰 특징을 가지고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공간에서는 자신의 정체를 드러내지 않을 수 있고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따라서 상대방을 속이기도 쉽습니다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2)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전파성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공간에서는 정보가 빠르게 퍼집니다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3)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지속성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공간에 이미 퍼진 정보는 삭제하기 어렵습니다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메신저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SNS,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게임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인터넷 커뮤니티 등을 이용하며 위와 같은 특성들과 관련한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경험을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적이 있는지 이야기 나눠볼 수 있습니다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익명의 상대방과 소통한 경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험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터넷에 올린 정보가 널리 퍼지고 오래 지속되었던 경험 등에 대해 생각해보도록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785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성폭력이란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성폭력을 이해하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u="none" kern="0" spc="-4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비동의’란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타인의 동의가 없는 것을 의미하며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사생활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개인정보를 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용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하여 영상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사진으로 만드는 것뿐만 아니라 피해자가 피해 사실을 인지하지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못하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경우 역시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비동의’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해당됩니다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동의에 대해 설명하는 영상을 함께 시청하고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서로의 생각을 함께 나누어 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협박이나 폭행이 무서워서 하는 동의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권력이 있거나 나보다 나이가 많은 사람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나에게 줄 수 있는 불이익이 두려워서 하는 동의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술이나 약물에 의해 판단이 불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가능한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상태에서 하는 동의는 진정한 동의가 아닙니다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진정한 ‘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동의’는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자유로운 상황에서 본인의 의사가 반영되어 이루어져야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진정한 ‘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동의’는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언제든지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철회할 수 있고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동의의 범위를 설정하거나 동의의 조건을 붙이는 것이 가능해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이는 우리 모두의 자유이자 권리입니다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성폭력이란 상대방이 싫어하는데도 강제로 몸을 만지거나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말이나 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행동으로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놀리거나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합성을 하는 등 상대방의 성과 관련한 권리를 침해하는 모든 행동을 말합니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모든 사람에게는 성적으로 괴롭힘 당하지 않을 권리가 있습니다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성과 관련한 권리를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50" u="none" kern="0" spc="-4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침해받은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사람은 부끄러움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창피함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화남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두려움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무기력함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모욕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감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등 다양한 부정적 감정을 느낄 수 있습니다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성폭력은 다른 사람을 존중하지 않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는다는 점에서 명백한 폭력입니다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성폭력은 피해자의 동의 없이 피해자의 사생활이나 개인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정보를 이용하여 사진이나 영상으로 만들거나 다른 사람에게 퍼뜨림으로써 피해자의 몸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과 마음을 함부로 침범하는 범죄라는 것을 이해해야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91160" marR="0" indent="-39116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“어린이를 위한 동의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탄”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젠더온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2017.07.12.)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https://youtu.be/jHMO2XlcrRs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83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성폭력이란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성폭력이란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1)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광범위한 익명성이 보장되고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정보의 복제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전파가 신속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하며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3)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번 유포된 정보를 완전히 삭제하는 것이 사실상 불가능한 온라인 공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간의 특징을 바탕으로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명시적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묵시적 의사에 반하여 피해자의 사생활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담긴 정보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 등을 제작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유포하여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5)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모든 권리를 침해하는 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죄입니다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9746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◯◯은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미디어 이용 경험을 통해 동의 없는 사진의 저장 및 유포의 문제점을 생각해보는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다음의 질문들을 읽고 미디어 이용 경험을 공유해봅니다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성적인 사진이나 영상을 시청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공유했던 경험을 많은 사람 앞에서 바로 이야기하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것은 불편할 수 있으므로 인터넷에 올라온 유명인 등의 사진이나 영상을 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장하거나 공유한 경험으로 이야기를 시작하는 것이 좋습니다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예쁘니까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갖고 싶으니까 등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이유로 인터넷에 올라온 사진들을 저장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공유한 경험이 있는지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이때 상대방의 동의를 받았는지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나의 저장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공유가 어떤 영향을 미칠 수 있는가를 생각해 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만약 이것이 성적인 사진이나 영상이라면 어떤 문제가 생길지 이야기해봅니다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8730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◯◯은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‘동의 없는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촬영’이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디지털 성폭력임을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‘동의 없는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촬영물’</a:t>
            </a:r>
            <a:r>
              <a:rPr lang="ko-KR" altLang="en-US" sz="1050" u="none" kern="0" spc="-5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상대방에게 알리지 않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상대방을 속여가며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또는 폭력을 행사하기도 하면서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혹은 돈이나 선물 등의 대가를 제공하거나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나이나 지위 등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이용하여 강압적인 분위기나 상황을 조장하여 만들어지는 경우가 많습니다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「성폭력범죄의 처벌 등에 관한 </a:t>
            </a:r>
            <a:r>
              <a:rPr lang="ko-KR" altLang="en-US" sz="1050" u="none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특례법」은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카메라 등의 기계장치를 이용하여 성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적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욕망 또는 수치심을 유발할 수 있는 사람의 신체를 촬영대상자의 의사에 반하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 촬영하는 행위를 금하고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‘동의 없는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촬영’은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디지털 성폭력이라는 것을 이해할 수 있도록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성폭력범죄의 처벌 등에 관한 특례법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카메라 등을 이용한 촬영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701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5FF21F-919C-4E80-A14D-A49A7F8F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F7F8-21C2-4048-9E93-5740F0CB8D2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F3DADA1-6536-4436-8B2F-552E757D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6050CD3-2A9F-4128-A169-3AA98B33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30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59C63D7-F837-4859-AFF9-7CC0341D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2E72-2F32-4442-B844-10350B0134C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5F47A7C-2986-442F-8D18-5F9D4350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3AE6D2C-F80D-4201-89BD-4FA4BD0E5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5A1D51B-558B-49BA-B3FB-17774D94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90C6-C9E0-4E38-86DA-B906B9FB7BE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E2E40A-A5E9-4549-974D-45C3A71D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1E667C-94A5-400D-9840-BD3A1DCD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0BF86DB-21B0-451A-B965-B21AE8089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p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6938F22-BD52-4CFC-BB43-C7880C855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D2916-DDA7-4AD6-B9C8-57BC8E902AA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BEF8ECF-EC8D-473E-A38B-D581F089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D034ADC-29C6-4F9B-8787-DB04B9C5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65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7D8A4E2-FADB-4CCF-A44A-D72E22345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1BE5-2B10-4A3C-A498-7152A73EE1A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75D3B1A-55FC-4EE6-B073-2A2439A0A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6B16-85EB-4557-A823-541C9108D74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7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3FCF-9CDB-4C97-9814-7BBF8F6814E7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6706185-56F4-4318-BCEC-EF9EEEB1E0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 초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3FCF-9CDB-4C97-9814-7BBF8F6814E7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8F8E3151-CBAB-4A75-8D4D-8A0DB947AC6F}"/>
              </a:ext>
            </a:extLst>
          </p:cNvPr>
          <p:cNvCxnSpPr>
            <a:cxnSpLocks/>
          </p:cNvCxnSpPr>
          <p:nvPr userDrawn="1"/>
        </p:nvCxnSpPr>
        <p:spPr>
          <a:xfrm>
            <a:off x="2419350" y="6583738"/>
            <a:ext cx="6012656" cy="0"/>
          </a:xfrm>
          <a:prstGeom prst="line">
            <a:avLst/>
          </a:prstGeom>
          <a:ln w="28575">
            <a:solidFill>
              <a:srgbClr val="FBC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773CE448-1C16-4B58-A39B-343F86E1158C}"/>
              </a:ext>
            </a:extLst>
          </p:cNvPr>
          <p:cNvCxnSpPr>
            <a:cxnSpLocks/>
          </p:cNvCxnSpPr>
          <p:nvPr userDrawn="1"/>
        </p:nvCxnSpPr>
        <p:spPr>
          <a:xfrm>
            <a:off x="0" y="6611282"/>
            <a:ext cx="458320" cy="0"/>
          </a:xfrm>
          <a:prstGeom prst="line">
            <a:avLst/>
          </a:prstGeom>
          <a:ln w="28575">
            <a:solidFill>
              <a:srgbClr val="FBC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A2065B2E-12F3-45FB-A303-918A5EA4822D}"/>
              </a:ext>
            </a:extLst>
          </p:cNvPr>
          <p:cNvCxnSpPr>
            <a:cxnSpLocks/>
          </p:cNvCxnSpPr>
          <p:nvPr userDrawn="1"/>
        </p:nvCxnSpPr>
        <p:spPr>
          <a:xfrm>
            <a:off x="8693944" y="6583738"/>
            <a:ext cx="450056" cy="0"/>
          </a:xfrm>
          <a:prstGeom prst="line">
            <a:avLst/>
          </a:prstGeom>
          <a:ln w="28575">
            <a:solidFill>
              <a:srgbClr val="FBC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F1845DC7-AB51-4E68-8B4F-C1195921A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7" y="6410622"/>
            <a:ext cx="1804420" cy="21336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F17356D-2CD7-458B-98A0-8E5A6FDE08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0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F9458C-C6D1-46F4-9EBE-6D9CAF04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1A09-40FF-400E-AF1A-E2526FF31874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75BB99-644D-47F0-B159-62E8333A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DB4EB94-618E-4995-BAAE-802188BC6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1AC086-EFEC-4B4D-9746-E609A9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FCB8A-15BD-45DF-8162-E5002096E25A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15333A-AE9D-4CB7-AF5F-2121CC1F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A5A80F8-89A3-43A8-914F-4A991C5FB0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64BBA30-D0DD-48A3-9001-4C7FBD3D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8243-A3DA-42BB-9634-BE3ED1BF24A6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4DC95B-54C0-4444-808F-99E48E8A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EF95A13-E7B7-48F8-810A-427ABB96BA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생각 더하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179E63-C481-40E8-B33B-91EBCB8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59B3-8CA3-44AF-A7BD-57FDCDD2300B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79079AD-2405-44F7-87E2-6542C210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0D8D65-FBAB-435E-BA65-2F30276F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8153659-6426-4E93-BA93-1034FCFA31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D325-75D4-4928-AFDE-0F038D07923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3" r:id="rId2"/>
    <p:sldLayoutId id="2147483661" r:id="rId3"/>
    <p:sldLayoutId id="2147483662" r:id="rId4"/>
    <p:sldLayoutId id="2147483672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image" Target="../media/image48.png"/><Relationship Id="rId10" Type="http://schemas.openxmlformats.org/officeDocument/2006/relationships/image" Target="../media/image31.png"/><Relationship Id="rId4" Type="http://schemas.openxmlformats.org/officeDocument/2006/relationships/image" Target="../media/image47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56.png"/><Relationship Id="rId4" Type="http://schemas.openxmlformats.org/officeDocument/2006/relationships/hyperlink" Target="https://youtu.be/tnSyE7-alH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eduequlity.kr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hyperlink" Target="https://youtu.be/jHMO2XlcrRs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B881486-5EC6-4F23-8C6E-09F2B4507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DC5DCBA-FE82-4D34-979A-0849F3D62C99}"/>
              </a:ext>
            </a:extLst>
          </p:cNvPr>
          <p:cNvGrpSpPr/>
          <p:nvPr/>
        </p:nvGrpSpPr>
        <p:grpSpPr>
          <a:xfrm>
            <a:off x="175429" y="1794887"/>
            <a:ext cx="8523384" cy="4034108"/>
            <a:chOff x="394504" y="1766312"/>
            <a:chExt cx="8523384" cy="403410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1A5F5AE-6709-4F88-A5AF-AC08E524C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516" y="1766312"/>
              <a:ext cx="1801372" cy="3325375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12B746F-2664-4D84-BC83-F4E2B612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26" y="1766312"/>
              <a:ext cx="1804420" cy="3325375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9CA0D0C-E086-46A0-8DEE-0F2DDF127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735" y="1766312"/>
              <a:ext cx="1801372" cy="3325375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747D134D-2125-47DE-906C-8371536CA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3398" y="3315908"/>
              <a:ext cx="390145" cy="320041"/>
            </a:xfrm>
            <a:prstGeom prst="rect">
              <a:avLst/>
            </a:prstGeom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8094548D-FDBE-4C93-9935-05D999242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483" y="3280856"/>
              <a:ext cx="387097" cy="390145"/>
            </a:xfrm>
            <a:prstGeom prst="rect">
              <a:avLst/>
            </a:prstGeom>
          </p:spPr>
        </p:pic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076B3974-EA87-4C54-AE9C-5D55E9DEC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9044" y="3280856"/>
              <a:ext cx="390145" cy="390145"/>
            </a:xfrm>
            <a:prstGeom prst="rect">
              <a:avLst/>
            </a:prstGeom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D3E3BA9A-C227-49F5-8056-0118C4053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972" y="2012903"/>
              <a:ext cx="1072898" cy="1014986"/>
            </a:xfrm>
            <a:prstGeom prst="rect">
              <a:avLst/>
            </a:prstGeom>
          </p:spPr>
        </p:pic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0FA1A804-AA22-4B83-B5D1-DDA76D59A37D}"/>
                </a:ext>
              </a:extLst>
            </p:cNvPr>
            <p:cNvSpPr/>
            <p:nvPr/>
          </p:nvSpPr>
          <p:spPr>
            <a:xfrm>
              <a:off x="2592816" y="5154089"/>
              <a:ext cx="13472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</a:t>
              </a:r>
              <a:endParaRPr lang="ko-KR" altLang="en-US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공간의 특성</a:t>
              </a:r>
              <a:endParaRPr lang="ko-KR" altLang="en-US" dirty="0"/>
            </a:p>
          </p:txBody>
        </p:sp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1BA7DF72-9717-491A-9E3A-78AA0521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667" y="1954991"/>
              <a:ext cx="783338" cy="1072898"/>
            </a:xfrm>
            <a:prstGeom prst="rect">
              <a:avLst/>
            </a:prstGeom>
          </p:spPr>
        </p:pic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6A6C2DD0-F02A-4879-A025-51B7B5237AA3}"/>
                </a:ext>
              </a:extLst>
            </p:cNvPr>
            <p:cNvSpPr/>
            <p:nvPr/>
          </p:nvSpPr>
          <p:spPr>
            <a:xfrm>
              <a:off x="4969731" y="5154089"/>
              <a:ext cx="13472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피해자의</a:t>
              </a:r>
            </a:p>
            <a:p>
              <a:pPr algn="ctr"/>
              <a:r>
                <a:rPr lang="ko-KR" altLang="en-US" b="1" dirty="0" err="1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비동의</a:t>
              </a:r>
              <a:endParaRPr lang="ko-KR" altLang="en-US" dirty="0"/>
            </a:p>
          </p:txBody>
        </p:sp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05D043B4-A597-4E99-945E-E84939962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573" y="1973921"/>
              <a:ext cx="905258" cy="1143002"/>
            </a:xfrm>
            <a:prstGeom prst="rect">
              <a:avLst/>
            </a:prstGeom>
          </p:spPr>
        </p:pic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CE5461D1-886F-4FFD-BBBD-CB8C8FA1554A}"/>
                </a:ext>
              </a:extLst>
            </p:cNvPr>
            <p:cNvSpPr/>
            <p:nvPr/>
          </p:nvSpPr>
          <p:spPr>
            <a:xfrm>
              <a:off x="7343597" y="5154089"/>
              <a:ext cx="1347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</a:t>
              </a:r>
              <a:endParaRPr lang="ko-KR" altLang="en-US" dirty="0"/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E629EC4B-88A1-4AB5-94F9-11441E4EF713}"/>
                </a:ext>
              </a:extLst>
            </p:cNvPr>
            <p:cNvSpPr/>
            <p:nvPr/>
          </p:nvSpPr>
          <p:spPr>
            <a:xfrm>
              <a:off x="394504" y="2980677"/>
              <a:ext cx="153168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32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</a:t>
              </a:r>
            </a:p>
            <a:p>
              <a:pPr algn="ctr"/>
              <a:r>
                <a:rPr lang="ko-KR" altLang="en-US" sz="32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</a:t>
              </a:r>
              <a:endParaRPr lang="ko-KR" altLang="en-US" sz="3200" b="1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E9967A46-2E4A-4483-A60E-79AA9AC5B086}"/>
                </a:ext>
              </a:extLst>
            </p:cNvPr>
            <p:cNvSpPr/>
            <p:nvPr/>
          </p:nvSpPr>
          <p:spPr>
            <a:xfrm>
              <a:off x="2400578" y="3266869"/>
              <a:ext cx="1766830" cy="169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00"/>
                </a:lnSpc>
                <a:spcAft>
                  <a:spcPts val="1200"/>
                </a:spcAft>
              </a:pP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❶ 정체를 속이기 쉽고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,</a:t>
              </a:r>
            </a:p>
            <a:p>
              <a:pPr>
                <a:lnSpc>
                  <a:spcPts val="1700"/>
                </a:lnSpc>
                <a:spcAft>
                  <a:spcPts val="1200"/>
                </a:spcAft>
              </a:pP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❷ </a:t>
              </a: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정보가 빠르게 퍼지며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,</a:t>
              </a:r>
            </a:p>
            <a:p>
              <a:pPr marL="190500" indent="-190500">
                <a:lnSpc>
                  <a:spcPts val="1700"/>
                </a:lnSpc>
              </a:pP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❸ </a:t>
              </a: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한 번 퍼진 정보를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완전히 삭제하는 것이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불가능한 온라인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공간에서</a:t>
              </a:r>
              <a:endParaRPr lang="ko-KR" altLang="en-US" sz="1200" dirty="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38DE7B63-AFD7-4557-904F-A92C88841BCF}"/>
                </a:ext>
              </a:extLst>
            </p:cNvPr>
            <p:cNvSpPr/>
            <p:nvPr/>
          </p:nvSpPr>
          <p:spPr>
            <a:xfrm>
              <a:off x="4759921" y="3266869"/>
              <a:ext cx="1739579" cy="1172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90500" indent="-190500">
                <a:lnSpc>
                  <a:spcPts val="1700"/>
                </a:lnSpc>
                <a:spcAft>
                  <a:spcPts val="1200"/>
                </a:spcAft>
              </a:pP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❹ 피해자의 동의 없이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피해자의 사생활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,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개인정보를 영상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/</a:t>
              </a: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사진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으로 만들거나 다른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사람에게 퍼트려서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,</a:t>
              </a:r>
              <a:endParaRPr lang="ko-KR" altLang="en-US" sz="1200" dirty="0"/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6AB2B55A-0D9C-49E6-A94F-6BD1FFE504E6}"/>
                </a:ext>
              </a:extLst>
            </p:cNvPr>
            <p:cNvSpPr/>
            <p:nvPr/>
          </p:nvSpPr>
          <p:spPr>
            <a:xfrm>
              <a:off x="7133787" y="3266869"/>
              <a:ext cx="1726755" cy="5184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lnSpc>
                  <a:spcPts val="1700"/>
                </a:lnSpc>
                <a:spcAft>
                  <a:spcPts val="1200"/>
                </a:spcAft>
              </a:pP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❺ 피해자의 몸과 마음을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함부로 침범하는 것</a:t>
              </a:r>
              <a:endParaRPr lang="ko-KR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956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3167607" y="2373528"/>
              <a:ext cx="2808782" cy="175432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5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동의 없는</a:t>
              </a:r>
            </a:p>
            <a:p>
              <a:pPr algn="ctr"/>
              <a:r>
                <a:rPr lang="ko-KR" altLang="en-US" sz="5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○○은</a:t>
              </a:r>
              <a:r>
                <a:rPr lang="en-US" altLang="ko-KR" sz="5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54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58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○○은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7C2B9170-0A31-44A7-AE33-69D399B75399}"/>
              </a:ext>
            </a:extLst>
          </p:cNvPr>
          <p:cNvGrpSpPr/>
          <p:nvPr/>
        </p:nvGrpSpPr>
        <p:grpSpPr>
          <a:xfrm>
            <a:off x="453773" y="2590037"/>
            <a:ext cx="2604521" cy="1027178"/>
            <a:chOff x="174114" y="1938220"/>
            <a:chExt cx="2604521" cy="102717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D2A576D0-8FB4-41FC-B5FE-A59C3EFD2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14" y="1938220"/>
              <a:ext cx="2566421" cy="1027178"/>
            </a:xfrm>
            <a:prstGeom prst="rect">
              <a:avLst/>
            </a:prstGeom>
          </p:spPr>
        </p:pic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ECBB1598-8216-4F7E-BCA4-8DF0F3D99CB7}"/>
                </a:ext>
              </a:extLst>
            </p:cNvPr>
            <p:cNvGrpSpPr/>
            <p:nvPr/>
          </p:nvGrpSpPr>
          <p:grpSpPr>
            <a:xfrm>
              <a:off x="617979" y="2122899"/>
              <a:ext cx="2160656" cy="515526"/>
              <a:chOff x="579879" y="2122899"/>
              <a:chExt cx="2160656" cy="51552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C7EDC-ACDC-4C6F-9747-26D68DBD5E6D}"/>
                  </a:ext>
                </a:extLst>
              </p:cNvPr>
              <p:cNvSpPr txBox="1"/>
              <p:nvPr/>
            </p:nvSpPr>
            <p:spPr>
              <a:xfrm>
                <a:off x="579879" y="2122899"/>
                <a:ext cx="2160656" cy="51552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생각해봅시다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!</a:t>
                </a:r>
                <a:endPara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AB029D14-A19C-4F77-A9A3-B2AF99EDF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191" y="2623293"/>
                <a:ext cx="156310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69944CF4-3D93-4989-A9F5-9234D629CEF2}"/>
              </a:ext>
            </a:extLst>
          </p:cNvPr>
          <p:cNvGrpSpPr/>
          <p:nvPr/>
        </p:nvGrpSpPr>
        <p:grpSpPr>
          <a:xfrm>
            <a:off x="3620551" y="2013222"/>
            <a:ext cx="4951949" cy="646331"/>
            <a:chOff x="3620551" y="1347215"/>
            <a:chExt cx="4951949" cy="646331"/>
          </a:xfrm>
        </p:grpSpPr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4E727CBA-730F-43AE-AC13-0802E2DDA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51" y="1373932"/>
              <a:ext cx="301753" cy="353569"/>
            </a:xfrm>
            <a:prstGeom prst="rect">
              <a:avLst/>
            </a:prstGeom>
          </p:spPr>
        </p:pic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4E09F1B6-6D0D-40EB-8EDA-4911F4B8F531}"/>
                </a:ext>
              </a:extLst>
            </p:cNvPr>
            <p:cNvSpPr/>
            <p:nvPr/>
          </p:nvSpPr>
          <p:spPr>
            <a:xfrm>
              <a:off x="4000500" y="134721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인터넷에 올라온 사진</a:t>
              </a:r>
              <a:r>
                <a:rPr lang="en-US" altLang="ko-KR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영상</a:t>
              </a:r>
              <a:r>
                <a:rPr lang="en-US" altLang="ko-KR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개인정보 등을 </a:t>
              </a:r>
              <a:endParaRPr lang="ko-KR" altLang="en-US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저장</a:t>
              </a:r>
              <a:r>
                <a:rPr lang="en-US" altLang="ko-KR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</a:t>
              </a:r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공유한 적 있나요</a:t>
              </a:r>
              <a:r>
                <a:rPr lang="en-US" altLang="ko-KR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 </a:t>
              </a:r>
              <a:endParaRPr lang="ko-KR" altLang="en-US" dirty="0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3508DAC9-AA3F-48C0-A424-949018877C25}"/>
              </a:ext>
            </a:extLst>
          </p:cNvPr>
          <p:cNvGrpSpPr/>
          <p:nvPr/>
        </p:nvGrpSpPr>
        <p:grpSpPr>
          <a:xfrm>
            <a:off x="3620078" y="3613378"/>
            <a:ext cx="3767888" cy="646331"/>
            <a:chOff x="3620078" y="2819016"/>
            <a:chExt cx="3767888" cy="646331"/>
          </a:xfrm>
        </p:grpSpPr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35C334E9-F66F-4655-958E-B25EE0AE9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078" y="2867718"/>
              <a:ext cx="301753" cy="353569"/>
            </a:xfrm>
            <a:prstGeom prst="rect">
              <a:avLst/>
            </a:prstGeom>
          </p:spPr>
        </p:pic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0C752A63-9318-4136-B45B-AC605862C1BC}"/>
                </a:ext>
              </a:extLst>
            </p:cNvPr>
            <p:cNvSpPr/>
            <p:nvPr/>
          </p:nvSpPr>
          <p:spPr>
            <a:xfrm>
              <a:off x="4000500" y="2819016"/>
              <a:ext cx="33874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/>
                <a:t>내가 보거나</a:t>
              </a:r>
              <a:r>
                <a:rPr lang="en-US" altLang="ko-KR" b="1" dirty="0"/>
                <a:t>, </a:t>
              </a:r>
              <a:r>
                <a:rPr lang="ko-KR" altLang="en-US" b="1" dirty="0"/>
                <a:t>저장하거나</a:t>
              </a:r>
              <a:r>
                <a:rPr lang="en-US" altLang="ko-KR" b="1" dirty="0"/>
                <a:t>, </a:t>
              </a:r>
              <a:r>
                <a:rPr lang="ko-KR" altLang="en-US" b="1" dirty="0"/>
                <a:t>공유하면 </a:t>
              </a:r>
              <a:endParaRPr lang="ko-KR" altLang="en-US" dirty="0"/>
            </a:p>
            <a:p>
              <a:r>
                <a:rPr lang="ko-KR" altLang="en-US" b="1" dirty="0"/>
                <a:t>더 널리 퍼지지 않을까요</a:t>
              </a:r>
              <a:r>
                <a:rPr lang="en-US" altLang="ko-KR" b="1" dirty="0"/>
                <a:t>? </a:t>
              </a:r>
              <a:endParaRPr lang="ko-KR" altLang="en-US" dirty="0"/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AB48819B-49FE-44F4-B8C8-E1534CDD63FC}"/>
              </a:ext>
            </a:extLst>
          </p:cNvPr>
          <p:cNvGrpSpPr/>
          <p:nvPr/>
        </p:nvGrpSpPr>
        <p:grpSpPr>
          <a:xfrm>
            <a:off x="3620551" y="2935951"/>
            <a:ext cx="3129420" cy="401029"/>
            <a:chOff x="3620551" y="2253961"/>
            <a:chExt cx="3129420" cy="401029"/>
          </a:xfrm>
        </p:grpSpPr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9DC3E7CD-277E-4472-BE5C-33F69B61F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51" y="2301421"/>
              <a:ext cx="301753" cy="353569"/>
            </a:xfrm>
            <a:prstGeom prst="rect">
              <a:avLst/>
            </a:prstGeom>
          </p:spPr>
        </p:pic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1EE1BC06-05FB-43D8-9135-B4D79EB27AE4}"/>
                </a:ext>
              </a:extLst>
            </p:cNvPr>
            <p:cNvSpPr/>
            <p:nvPr/>
          </p:nvSpPr>
          <p:spPr>
            <a:xfrm>
              <a:off x="4000500" y="2253961"/>
              <a:ext cx="27494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상대방의 동의를 받았나요</a:t>
              </a:r>
              <a:r>
                <a:rPr lang="en-US" altLang="ko-KR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 </a:t>
              </a:r>
              <a:endParaRPr lang="ko-KR" altLang="en-US" dirty="0"/>
            </a:p>
          </p:txBody>
        </p:sp>
      </p:grpSp>
      <p:pic>
        <p:nvPicPr>
          <p:cNvPr id="57" name="그림 56">
            <a:extLst>
              <a:ext uri="{FF2B5EF4-FFF2-40B4-BE49-F238E27FC236}">
                <a16:creationId xmlns:a16="http://schemas.microsoft.com/office/drawing/2014/main" id="{39B4421C-1E18-4CCF-834C-49FDCA9A5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42" y="4672083"/>
            <a:ext cx="3645415" cy="1298451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77D11E1B-D1D2-450E-933D-55B5271C9B1F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700528F7-CA3B-40C6-9F85-49952ED3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1F662E5A-F84E-46A1-A6CB-B2606473A83A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69A5402-264A-41E6-91C3-62ECD9839F5D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6CA9500-2CD0-4528-BB19-A5A4C0A487A9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104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○○은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3A19955-093B-4FD3-96EA-82AC8622DECA}"/>
              </a:ext>
            </a:extLst>
          </p:cNvPr>
          <p:cNvGrpSpPr/>
          <p:nvPr/>
        </p:nvGrpSpPr>
        <p:grpSpPr>
          <a:xfrm>
            <a:off x="854957" y="1305939"/>
            <a:ext cx="7434087" cy="4427657"/>
            <a:chOff x="854957" y="1305939"/>
            <a:chExt cx="7434087" cy="4427657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ECBB1598-8216-4F7E-BCA4-8DF0F3D99CB7}"/>
                </a:ext>
              </a:extLst>
            </p:cNvPr>
            <p:cNvGrpSpPr/>
            <p:nvPr/>
          </p:nvGrpSpPr>
          <p:grpSpPr>
            <a:xfrm>
              <a:off x="2053397" y="5218070"/>
              <a:ext cx="5037206" cy="515526"/>
              <a:chOff x="-1681413" y="1392552"/>
              <a:chExt cx="5037206" cy="51552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C7EDC-ACDC-4C6F-9747-26D68DBD5E6D}"/>
                  </a:ext>
                </a:extLst>
              </p:cNvPr>
              <p:cNvSpPr txBox="1"/>
              <p:nvPr/>
            </p:nvSpPr>
            <p:spPr>
              <a:xfrm>
                <a:off x="-1681413" y="1392552"/>
                <a:ext cx="5037206" cy="51552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000" b="1" dirty="0">
                    <a:solidFill>
                      <a:srgbClr val="3171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‘</a:t>
                </a:r>
                <a:r>
                  <a:rPr lang="ko-KR" altLang="en-US" sz="2000" b="1" dirty="0">
                    <a:solidFill>
                      <a:srgbClr val="3171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동의 없는 촬영</a:t>
                </a:r>
                <a:r>
                  <a:rPr lang="en-US" altLang="ko-KR" sz="2000" b="1" dirty="0">
                    <a:solidFill>
                      <a:srgbClr val="3171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’</a:t>
                </a: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은 디지털 성폭력입니다</a:t>
                </a: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AB029D14-A19C-4F77-A9A3-B2AF99EDF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107565" y="1908078"/>
                <a:ext cx="389572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7A83C62F-4107-4C55-9CC6-62F0A3D712DB}"/>
                </a:ext>
              </a:extLst>
            </p:cNvPr>
            <p:cNvGrpSpPr/>
            <p:nvPr/>
          </p:nvGrpSpPr>
          <p:grpSpPr>
            <a:xfrm>
              <a:off x="3014288" y="1305939"/>
              <a:ext cx="3321935" cy="621324"/>
              <a:chOff x="2785302" y="1030013"/>
              <a:chExt cx="3321935" cy="621324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AD2F8871-D174-4302-84DA-75A58D1D3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5302" y="1148416"/>
                <a:ext cx="502921" cy="502921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873A427-8161-4B8E-B28C-E59CB6F18456}"/>
                  </a:ext>
                </a:extLst>
              </p:cNvPr>
              <p:cNvSpPr txBox="1"/>
              <p:nvPr/>
            </p:nvSpPr>
            <p:spPr>
              <a:xfrm>
                <a:off x="3036763" y="1030013"/>
                <a:ext cx="3070474" cy="6213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5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동의 없는 촬영은</a:t>
                </a:r>
                <a:r>
                  <a:rPr lang="en-US" altLang="ko-KR" sz="25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3A294B0-8EBD-43C9-B3FC-ABA24E19AF89}"/>
                </a:ext>
              </a:extLst>
            </p:cNvPr>
            <p:cNvGrpSpPr/>
            <p:nvPr/>
          </p:nvGrpSpPr>
          <p:grpSpPr>
            <a:xfrm>
              <a:off x="854957" y="1641086"/>
              <a:ext cx="7434087" cy="3831344"/>
              <a:chOff x="666112" y="1340675"/>
              <a:chExt cx="7434087" cy="3831344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FDF8A241-0CC4-44B7-9310-6A1FCAE92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112" y="1340675"/>
                <a:ext cx="7434087" cy="3831344"/>
              </a:xfrm>
              <a:prstGeom prst="rect">
                <a:avLst/>
              </a:prstGeom>
            </p:spPr>
          </p:pic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4E09F1B6-6D0D-40EB-8EDA-4911F4B8F531}"/>
                  </a:ext>
                </a:extLst>
              </p:cNvPr>
              <p:cNvSpPr/>
              <p:nvPr/>
            </p:nvSpPr>
            <p:spPr>
              <a:xfrm>
                <a:off x="1678498" y="2706325"/>
                <a:ext cx="4572000" cy="14927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altLang="ko-KR" sz="1400" b="1" dirty="0">
                    <a:solidFill>
                      <a:srgbClr val="3171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sz="1400" b="1" dirty="0">
                    <a:solidFill>
                      <a:srgbClr val="3171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카메라나 그 밖에 이와 유사한 기능을 갖춘 기계장치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를 이용</a:t>
                </a:r>
              </a:p>
              <a:p>
                <a:pPr>
                  <a:lnSpc>
                    <a:spcPts val="2800"/>
                  </a:lnSpc>
                </a:pP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성적 욕망 또는 수치심을 유발할 수 있는 사람의 신체</a:t>
                </a:r>
              </a:p>
              <a:p>
                <a:pPr>
                  <a:lnSpc>
                    <a:spcPts val="2800"/>
                  </a:lnSpc>
                </a:pP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sz="1400" b="1" dirty="0">
                    <a:solidFill>
                      <a:srgbClr val="3171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촬영대상자의 의사에 반하여 촬영</a:t>
                </a:r>
              </a:p>
              <a:p>
                <a:pPr>
                  <a:lnSpc>
                    <a:spcPts val="2800"/>
                  </a:lnSpc>
                </a:pP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7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년 이하의 징역 또는 </a:t>
                </a: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5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천만 원 이하의 벌금 </a:t>
                </a: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F8D6E8EF-DBB0-4C4E-A73C-E5091F4E3A64}"/>
                  </a:ext>
                </a:extLst>
              </p:cNvPr>
              <p:cNvSpPr/>
              <p:nvPr/>
            </p:nvSpPr>
            <p:spPr>
              <a:xfrm>
                <a:off x="1333500" y="2214412"/>
                <a:ext cx="6477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성폭력범죄의 처벌 등에 관한 특례법 제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14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조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카메라 등을 이용한 촬영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lang="ko-KR" altLang="en-US" sz="1600" dirty="0"/>
              </a:p>
            </p:txBody>
          </p: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2E24A40C-6984-4E3B-9A26-E135BF7CB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4500" y="2637550"/>
                <a:ext cx="5705475" cy="0"/>
              </a:xfrm>
              <a:prstGeom prst="line">
                <a:avLst/>
              </a:prstGeom>
              <a:ln w="28575">
                <a:solidFill>
                  <a:srgbClr val="FBC03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06765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○○은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3A19955-093B-4FD3-96EA-82AC8622DECA}"/>
              </a:ext>
            </a:extLst>
          </p:cNvPr>
          <p:cNvGrpSpPr/>
          <p:nvPr/>
        </p:nvGrpSpPr>
        <p:grpSpPr>
          <a:xfrm>
            <a:off x="854957" y="1305939"/>
            <a:ext cx="7434087" cy="4427657"/>
            <a:chOff x="854957" y="1305939"/>
            <a:chExt cx="7434087" cy="4427657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ECBB1598-8216-4F7E-BCA4-8DF0F3D99CB7}"/>
                </a:ext>
              </a:extLst>
            </p:cNvPr>
            <p:cNvGrpSpPr/>
            <p:nvPr/>
          </p:nvGrpSpPr>
          <p:grpSpPr>
            <a:xfrm>
              <a:off x="2053397" y="5218070"/>
              <a:ext cx="5037206" cy="515526"/>
              <a:chOff x="-1681413" y="1392552"/>
              <a:chExt cx="5037206" cy="51552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C7EDC-ACDC-4C6F-9747-26D68DBD5E6D}"/>
                  </a:ext>
                </a:extLst>
              </p:cNvPr>
              <p:cNvSpPr txBox="1"/>
              <p:nvPr/>
            </p:nvSpPr>
            <p:spPr>
              <a:xfrm>
                <a:off x="-1681413" y="1392552"/>
                <a:ext cx="5037206" cy="51552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000" b="1" dirty="0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‘</a:t>
                </a:r>
                <a:r>
                  <a:rPr lang="ko-KR" altLang="en-US" sz="2000" b="1" dirty="0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동의 없는 공유</a:t>
                </a:r>
                <a:r>
                  <a:rPr lang="en-US" altLang="ko-KR" sz="2000" b="1" dirty="0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’</a:t>
                </a: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는</a:t>
                </a:r>
                <a:r>
                  <a:rPr lang="ko-KR" altLang="en-US" sz="2000" b="1" dirty="0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디지털 성폭력입니다</a:t>
                </a: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AB029D14-A19C-4F77-A9A3-B2AF99EDF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107565" y="1908078"/>
                <a:ext cx="389572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73A427-8161-4B8E-B28C-E59CB6F18456}"/>
                </a:ext>
              </a:extLst>
            </p:cNvPr>
            <p:cNvSpPr txBox="1"/>
            <p:nvPr/>
          </p:nvSpPr>
          <p:spPr>
            <a:xfrm>
              <a:off x="3265749" y="1305939"/>
              <a:ext cx="3070474" cy="62132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동의 없는 공유는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3A294B0-8EBD-43C9-B3FC-ABA24E19AF89}"/>
                </a:ext>
              </a:extLst>
            </p:cNvPr>
            <p:cNvGrpSpPr/>
            <p:nvPr/>
          </p:nvGrpSpPr>
          <p:grpSpPr>
            <a:xfrm>
              <a:off x="854957" y="1641086"/>
              <a:ext cx="7434087" cy="3831344"/>
              <a:chOff x="666112" y="1340675"/>
              <a:chExt cx="7434087" cy="3831344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FDF8A241-0CC4-44B7-9310-6A1FCAE92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112" y="1340675"/>
                <a:ext cx="7434087" cy="3831344"/>
              </a:xfrm>
              <a:prstGeom prst="rect">
                <a:avLst/>
              </a:prstGeom>
            </p:spPr>
          </p:pic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4E09F1B6-6D0D-40EB-8EDA-4911F4B8F531}"/>
                  </a:ext>
                </a:extLst>
              </p:cNvPr>
              <p:cNvSpPr/>
              <p:nvPr/>
            </p:nvSpPr>
            <p:spPr>
              <a:xfrm>
                <a:off x="1678498" y="2972698"/>
                <a:ext cx="5037206" cy="1133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altLang="ko-KR" sz="1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</a:t>
                </a:r>
                <a:r>
                  <a:rPr lang="en-US" altLang="ko-KR" sz="1400" b="1" dirty="0">
                    <a:solidFill>
                      <a:srgbClr val="3171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동의 없는 </a:t>
                </a:r>
                <a:r>
                  <a:rPr lang="ko-KR" altLang="en-US" sz="1400" b="1" dirty="0" err="1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촬영물</a:t>
                </a:r>
                <a:r>
                  <a:rPr lang="ko-KR" altLang="en-US" sz="1400" b="1" dirty="0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또는 복제물 반포</a:t>
                </a:r>
                <a:br>
                  <a:rPr lang="en-US" altLang="ko-KR" sz="1400" b="1" dirty="0">
                    <a:solidFill>
                      <a:srgbClr val="3171B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촬영에는 동의했으나 </a:t>
                </a:r>
                <a:r>
                  <a:rPr lang="ko-KR" altLang="en-US" sz="1400" b="1" dirty="0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공유에는 동의하지 않은 </a:t>
                </a:r>
                <a:r>
                  <a:rPr lang="ko-KR" altLang="en-US" sz="1400" b="1" dirty="0" err="1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촬영물</a:t>
                </a:r>
                <a:r>
                  <a:rPr lang="ko-KR" altLang="en-US" sz="1400" b="1" dirty="0">
                    <a:solidFill>
                      <a:srgbClr val="6DBB5A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반포</a:t>
                </a:r>
              </a:p>
              <a:p>
                <a:pPr>
                  <a:lnSpc>
                    <a:spcPts val="2800"/>
                  </a:lnSpc>
                </a:pP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7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년 이하의 징역 또는 </a:t>
                </a: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5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천만 원 이하의 벌금 </a:t>
                </a: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F8D6E8EF-DBB0-4C4E-A73C-E5091F4E3A64}"/>
                  </a:ext>
                </a:extLst>
              </p:cNvPr>
              <p:cNvSpPr/>
              <p:nvPr/>
            </p:nvSpPr>
            <p:spPr>
              <a:xfrm>
                <a:off x="1333500" y="2455861"/>
                <a:ext cx="6477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성폭력범죄의 처벌 등에 관한 특례법 제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14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조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카메라 등을 이용한 촬영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lang="ko-KR" altLang="en-US" sz="1600" dirty="0"/>
              </a:p>
            </p:txBody>
          </p: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2E24A40C-6984-4E3B-9A26-E135BF7CB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4500" y="2904250"/>
                <a:ext cx="5705475" cy="0"/>
              </a:xfrm>
              <a:prstGeom prst="line">
                <a:avLst/>
              </a:prstGeom>
              <a:ln w="28575">
                <a:solidFill>
                  <a:srgbClr val="FBC03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53786210-494C-45E4-AEAA-26D2911E1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88" y="1424342"/>
            <a:ext cx="502921" cy="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55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○○은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3A19955-093B-4FD3-96EA-82AC8622DECA}"/>
              </a:ext>
            </a:extLst>
          </p:cNvPr>
          <p:cNvGrpSpPr/>
          <p:nvPr/>
        </p:nvGrpSpPr>
        <p:grpSpPr>
          <a:xfrm>
            <a:off x="854957" y="1305939"/>
            <a:ext cx="7434087" cy="4427657"/>
            <a:chOff x="854957" y="1305939"/>
            <a:chExt cx="7434087" cy="4427657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ECBB1598-8216-4F7E-BCA4-8DF0F3D99CB7}"/>
                </a:ext>
              </a:extLst>
            </p:cNvPr>
            <p:cNvGrpSpPr/>
            <p:nvPr/>
          </p:nvGrpSpPr>
          <p:grpSpPr>
            <a:xfrm>
              <a:off x="2053397" y="5218070"/>
              <a:ext cx="5037206" cy="515526"/>
              <a:chOff x="-1681413" y="1392552"/>
              <a:chExt cx="5037206" cy="51552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C7EDC-ACDC-4C6F-9747-26D68DBD5E6D}"/>
                  </a:ext>
                </a:extLst>
              </p:cNvPr>
              <p:cNvSpPr txBox="1"/>
              <p:nvPr/>
            </p:nvSpPr>
            <p:spPr>
              <a:xfrm>
                <a:off x="-1681413" y="1392552"/>
                <a:ext cx="5037206" cy="51552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0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‘</a:t>
                </a:r>
                <a:r>
                  <a:rPr lang="ko-KR" altLang="en-US" sz="20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동의 없는 합성</a:t>
                </a:r>
                <a:r>
                  <a:rPr lang="en-US" altLang="ko-KR" sz="20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/</a:t>
                </a:r>
                <a:r>
                  <a:rPr lang="ko-KR" altLang="en-US" sz="20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편집</a:t>
                </a:r>
                <a:r>
                  <a:rPr lang="en-US" altLang="ko-KR" sz="20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’</a:t>
                </a: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은 디지털 성폭력입니다</a:t>
                </a: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AB029D14-A19C-4F77-A9A3-B2AF99EDF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401185" y="1908078"/>
                <a:ext cx="44958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73A427-8161-4B8E-B28C-E59CB6F18456}"/>
                </a:ext>
              </a:extLst>
            </p:cNvPr>
            <p:cNvSpPr txBox="1"/>
            <p:nvPr/>
          </p:nvSpPr>
          <p:spPr>
            <a:xfrm>
              <a:off x="3265749" y="1305939"/>
              <a:ext cx="3070474" cy="62132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동의 없는 합성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</a:t>
              </a: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편집은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3A294B0-8EBD-43C9-B3FC-ABA24E19AF89}"/>
                </a:ext>
              </a:extLst>
            </p:cNvPr>
            <p:cNvGrpSpPr/>
            <p:nvPr/>
          </p:nvGrpSpPr>
          <p:grpSpPr>
            <a:xfrm>
              <a:off x="854957" y="1641086"/>
              <a:ext cx="7434087" cy="3831344"/>
              <a:chOff x="666112" y="1340675"/>
              <a:chExt cx="7434087" cy="3831344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FDF8A241-0CC4-44B7-9310-6A1FCAE92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112" y="1340675"/>
                <a:ext cx="7434087" cy="3831344"/>
              </a:xfrm>
              <a:prstGeom prst="rect">
                <a:avLst/>
              </a:prstGeom>
            </p:spPr>
          </p:pic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4E09F1B6-6D0D-40EB-8EDA-4911F4B8F531}"/>
                  </a:ext>
                </a:extLst>
              </p:cNvPr>
              <p:cNvSpPr/>
              <p:nvPr/>
            </p:nvSpPr>
            <p:spPr>
              <a:xfrm>
                <a:off x="1678497" y="2706325"/>
                <a:ext cx="5562157" cy="1492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반포 목적으로 사람의 얼굴 </a:t>
                </a:r>
                <a:r>
                  <a:rPr lang="ko-KR" altLang="en-US" sz="1400" dirty="0"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신체 </a:t>
                </a:r>
                <a:r>
                  <a:rPr lang="ko-KR" altLang="en-US" sz="1400" dirty="0"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영상물 등</a:t>
                </a:r>
                <a:b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sz="14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대상자의 의사에 반하여</a:t>
                </a:r>
              </a:p>
              <a:p>
                <a:pPr>
                  <a:lnSpc>
                    <a:spcPts val="2800"/>
                  </a:lnSpc>
                </a:pP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성적 욕망 또는 수치심을 유발할 수 있는 형태로 </a:t>
                </a:r>
                <a:r>
                  <a:rPr lang="ko-KR" altLang="en-US" sz="14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편집 </a:t>
                </a:r>
                <a:r>
                  <a:rPr lang="ko-KR" altLang="en-US" sz="1400" b="1" dirty="0">
                    <a:solidFill>
                      <a:srgbClr val="F08502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sz="14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합성 </a:t>
                </a:r>
                <a:r>
                  <a:rPr lang="ko-KR" altLang="en-US" sz="1400" b="1" dirty="0">
                    <a:solidFill>
                      <a:srgbClr val="F08502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sz="14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가공</a:t>
                </a:r>
              </a:p>
              <a:p>
                <a:pPr>
                  <a:lnSpc>
                    <a:spcPts val="2800"/>
                  </a:lnSpc>
                </a:pP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5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년 이하의 징역 또는 </a:t>
                </a:r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5</a:t>
                </a:r>
                <a:r>
                  <a:rPr lang="ko-KR" altLang="en-US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천만 원 이하의 벌금</a:t>
                </a: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F8D6E8EF-DBB0-4C4E-A73C-E5091F4E3A64}"/>
                  </a:ext>
                </a:extLst>
              </p:cNvPr>
              <p:cNvSpPr/>
              <p:nvPr/>
            </p:nvSpPr>
            <p:spPr>
              <a:xfrm>
                <a:off x="1333500" y="2214412"/>
                <a:ext cx="6477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성폭력범죄의 처벌 등에 관한 특례법 제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14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조의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2(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허위영상물 등의 반포 등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lang="ko-KR" altLang="en-US" sz="1600" dirty="0"/>
              </a:p>
            </p:txBody>
          </p: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2E24A40C-6984-4E3B-9A26-E135BF7CB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4705" y="2637550"/>
                <a:ext cx="6057900" cy="0"/>
              </a:xfrm>
              <a:prstGeom prst="line">
                <a:avLst/>
              </a:prstGeom>
              <a:ln w="28575">
                <a:solidFill>
                  <a:srgbClr val="FBC03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60856F97-7878-4146-BB12-DF139ADBD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20" y="1432907"/>
            <a:ext cx="502921" cy="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98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8ADDA38D-B113-47E3-9A4E-7F2F7352763B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B5B4B07-FDAF-462F-8D39-D6506E00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E7447A-7AA6-4A74-82F8-EA9A411C529E}"/>
                </a:ext>
              </a:extLst>
            </p:cNvPr>
            <p:cNvSpPr txBox="1"/>
            <p:nvPr/>
          </p:nvSpPr>
          <p:spPr>
            <a:xfrm>
              <a:off x="2830175" y="2465861"/>
              <a:ext cx="3483647" cy="1569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</a:t>
              </a:r>
            </a:p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성폭력입니다</a:t>
              </a:r>
            </a:p>
          </p:txBody>
        </p:sp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C6302D-42C0-403F-BD09-B40BF0F8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0279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3BC928-CADB-4305-B497-FF2D7DDC5846}"/>
              </a:ext>
            </a:extLst>
          </p:cNvPr>
          <p:cNvSpPr txBox="1"/>
          <p:nvPr/>
        </p:nvSpPr>
        <p:spPr>
          <a:xfrm>
            <a:off x="2162165" y="388921"/>
            <a:ext cx="3009909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성폭력입니다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6E7156EB-DCA9-4485-8EEB-0D841EA386F7}"/>
              </a:ext>
            </a:extLst>
          </p:cNvPr>
          <p:cNvSpPr/>
          <p:nvPr/>
        </p:nvSpPr>
        <p:spPr>
          <a:xfrm>
            <a:off x="640044" y="5759586"/>
            <a:ext cx="5374840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내 몸의 주인은 나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!&gt;(</a:t>
            </a:r>
            <a:r>
              <a:rPr lang="ko-KR" altLang="en-US" sz="9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9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9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2020.7.23.)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C348999-7359-49FB-B2FE-D577D35A8EE3}"/>
              </a:ext>
            </a:extLst>
          </p:cNvPr>
          <p:cNvGrpSpPr/>
          <p:nvPr/>
        </p:nvGrpSpPr>
        <p:grpSpPr>
          <a:xfrm>
            <a:off x="5724525" y="1873023"/>
            <a:ext cx="2452688" cy="3860920"/>
            <a:chOff x="5724525" y="1873023"/>
            <a:chExt cx="2452688" cy="3860920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77153112-422C-4040-9F4B-DED7FE26E2B4}"/>
                </a:ext>
              </a:extLst>
            </p:cNvPr>
            <p:cNvGrpSpPr/>
            <p:nvPr/>
          </p:nvGrpSpPr>
          <p:grpSpPr>
            <a:xfrm>
              <a:off x="5724525" y="4891405"/>
              <a:ext cx="2452688" cy="842538"/>
              <a:chOff x="5724525" y="4891405"/>
              <a:chExt cx="2452688" cy="842538"/>
            </a:xfrm>
          </p:grpSpPr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1198CA06-43A7-4A41-A5A7-7759D0E39F7E}"/>
                  </a:ext>
                </a:extLst>
              </p:cNvPr>
              <p:cNvSpPr/>
              <p:nvPr/>
            </p:nvSpPr>
            <p:spPr>
              <a:xfrm>
                <a:off x="6107333" y="4891405"/>
                <a:ext cx="1675459" cy="84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내 몸의 주인은</a:t>
                </a:r>
                <a:b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20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나여야</a:t>
                </a: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합니다</a:t>
                </a:r>
                <a:endParaRPr lang="ko-KR" altLang="en-US" sz="2000" dirty="0"/>
              </a:p>
            </p:txBody>
          </p:sp>
          <p:cxnSp>
            <p:nvCxnSpPr>
              <p:cNvPr id="41" name="직선 연결선 40">
                <a:extLst>
                  <a:ext uri="{FF2B5EF4-FFF2-40B4-BE49-F238E27FC236}">
                    <a16:creationId xmlns:a16="http://schemas.microsoft.com/office/drawing/2014/main" id="{89EC1DC4-4ADA-49AD-85B3-1147CE9DE8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4525" y="5682372"/>
                <a:ext cx="2452688" cy="19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930B747D-E21D-4F2C-B3B1-BC5C492F09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4525" y="5281894"/>
                <a:ext cx="2452688" cy="19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F7D04BE-6524-4390-93A6-CC43AD4CC345}"/>
                </a:ext>
              </a:extLst>
            </p:cNvPr>
            <p:cNvGrpSpPr/>
            <p:nvPr/>
          </p:nvGrpSpPr>
          <p:grpSpPr>
            <a:xfrm>
              <a:off x="5724525" y="3189853"/>
              <a:ext cx="2452688" cy="1227259"/>
              <a:chOff x="5724525" y="3386061"/>
              <a:chExt cx="2452688" cy="1227259"/>
            </a:xfrm>
          </p:grpSpPr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314FDA5C-3B42-46C3-8EB8-5FCD6F664AF9}"/>
                  </a:ext>
                </a:extLst>
              </p:cNvPr>
              <p:cNvSpPr/>
              <p:nvPr/>
            </p:nvSpPr>
            <p:spPr>
              <a:xfrm>
                <a:off x="5878103" y="3386061"/>
                <a:ext cx="2133918" cy="1227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나에 대한 존중이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남에 대한 존중으로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이어져야 합니다</a:t>
                </a:r>
                <a:endParaRPr lang="ko-KR" altLang="en-US" sz="2000" dirty="0"/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1BE50188-2217-4C33-A988-62381B481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4525" y="4558260"/>
                <a:ext cx="2452688" cy="19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029CA9F4-3667-4E94-B3EF-E935E0BC33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4525" y="4159708"/>
                <a:ext cx="2452688" cy="19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085193A7-C357-4A0B-B984-4BE9CFE041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4525" y="3781618"/>
                <a:ext cx="2452688" cy="19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510DA9F-CF1B-433A-B5E6-26D15CB6672F}"/>
                </a:ext>
              </a:extLst>
            </p:cNvPr>
            <p:cNvGrpSpPr/>
            <p:nvPr/>
          </p:nvGrpSpPr>
          <p:grpSpPr>
            <a:xfrm>
              <a:off x="5724525" y="1873023"/>
              <a:ext cx="2452688" cy="842538"/>
              <a:chOff x="5724525" y="1873023"/>
              <a:chExt cx="2452688" cy="842538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D96422D-AD7C-4FC5-9912-3DC1919422EC}"/>
                  </a:ext>
                </a:extLst>
              </p:cNvPr>
              <p:cNvSpPr/>
              <p:nvPr/>
            </p:nvSpPr>
            <p:spPr>
              <a:xfrm>
                <a:off x="5792343" y="1873023"/>
                <a:ext cx="2305438" cy="84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동의 없는 ○○은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디지털 성폭력입니다</a:t>
                </a:r>
                <a:endParaRPr lang="ko-KR" altLang="en-US" sz="2000" dirty="0"/>
              </a:p>
            </p:txBody>
          </p: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0CF8F9D6-4A79-4EBF-9C23-1EC067459F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4525" y="2666241"/>
                <a:ext cx="2452688" cy="19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08B147FE-7DF3-4B12-A408-2FF750CE5B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4525" y="2280244"/>
                <a:ext cx="2452688" cy="19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D96422D-AD7C-4FC5-9912-3DC1919422EC}"/>
              </a:ext>
            </a:extLst>
          </p:cNvPr>
          <p:cNvSpPr/>
          <p:nvPr/>
        </p:nvSpPr>
        <p:spPr>
          <a:xfrm>
            <a:off x="610834" y="1698359"/>
            <a:ext cx="4459874" cy="119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9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함께 보고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영상에 나오는</a:t>
            </a:r>
            <a:endParaRPr lang="en-US" altLang="ko-KR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2900"/>
              </a:lnSpc>
            </a:pPr>
            <a:r>
              <a:rPr lang="en-US" altLang="ko-KR" sz="16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lang="ko-KR" altLang="en-US" sz="16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아동</a:t>
            </a:r>
            <a:r>
              <a:rPr lang="en-US" altLang="ko-KR" sz="16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6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청소년과 함께하는 디지털 성범죄 예방하기</a:t>
            </a:r>
            <a:r>
              <a:rPr lang="en-US" altLang="ko-KR" sz="16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</a:p>
          <a:p>
            <a:pPr algn="ctr">
              <a:lnSpc>
                <a:spcPts val="2900"/>
              </a:lnSpc>
            </a:pP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가지를 함께 적어봅시다</a:t>
            </a:r>
            <a:endParaRPr lang="ko-KR" altLang="en-US" sz="2000" dirty="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1A5CF24-8961-47CF-8C81-FA5AEE172D9B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7A68C0FB-4596-4805-9FD1-C4401A8A4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DFFD66F1-21AE-4FF6-A236-5D3C7F407E7B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0B562A5-EB6B-4F22-A094-69EDEFC3FED3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DF97019-CE81-42AC-9B04-AF118A2C7449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EE83B5FD-41B7-4308-BA82-E259AA80FCF9}"/>
              </a:ext>
            </a:extLst>
          </p:cNvPr>
          <p:cNvGrpSpPr/>
          <p:nvPr/>
        </p:nvGrpSpPr>
        <p:grpSpPr>
          <a:xfrm>
            <a:off x="685648" y="3047443"/>
            <a:ext cx="4346457" cy="2676149"/>
            <a:chOff x="685648" y="3047443"/>
            <a:chExt cx="4346457" cy="2676149"/>
          </a:xfrm>
        </p:grpSpPr>
        <p:pic>
          <p:nvPicPr>
            <p:cNvPr id="3" name="그림 2">
              <a:hlinkClick r:id="rId4"/>
              <a:extLst>
                <a:ext uri="{FF2B5EF4-FFF2-40B4-BE49-F238E27FC236}">
                  <a16:creationId xmlns:a16="http://schemas.microsoft.com/office/drawing/2014/main" id="{5701B676-9672-4CB2-8471-B99C86544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48" y="3047443"/>
              <a:ext cx="4346457" cy="2676149"/>
            </a:xfrm>
            <a:prstGeom prst="rect">
              <a:avLst/>
            </a:prstGeom>
          </p:spPr>
        </p:pic>
        <p:pic>
          <p:nvPicPr>
            <p:cNvPr id="36" name="그림 35">
              <a:hlinkClick r:id="rId4"/>
              <a:extLst>
                <a:ext uri="{FF2B5EF4-FFF2-40B4-BE49-F238E27FC236}">
                  <a16:creationId xmlns:a16="http://schemas.microsoft.com/office/drawing/2014/main" id="{72B07976-AED7-4D6A-A392-0CFA845D0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222" y="4417112"/>
              <a:ext cx="548641" cy="548641"/>
            </a:xfrm>
            <a:prstGeom prst="rect">
              <a:avLst/>
            </a:prstGeom>
          </p:spPr>
        </p:pic>
        <p:sp>
          <p:nvSpPr>
            <p:cNvPr id="40" name="TextBox 39">
              <a:hlinkClick r:id="rId4"/>
              <a:extLst>
                <a:ext uri="{FF2B5EF4-FFF2-40B4-BE49-F238E27FC236}">
                  <a16:creationId xmlns:a16="http://schemas.microsoft.com/office/drawing/2014/main" id="{2504140D-A938-4A63-86E4-5FBD73949346}"/>
                </a:ext>
              </a:extLst>
            </p:cNvPr>
            <p:cNvSpPr txBox="1"/>
            <p:nvPr/>
          </p:nvSpPr>
          <p:spPr>
            <a:xfrm>
              <a:off x="1053603" y="3530376"/>
              <a:ext cx="3599878" cy="63094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3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 몸의 주인은 나</a:t>
              </a:r>
              <a:r>
                <a:rPr lang="en-US" altLang="ko-KR" sz="3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0310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4261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네이티브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한국교육학술정보원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5743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당신에게 디지털 세상은 무엇인가요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한국교육학술정보원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2210566"/>
            <a:ext cx="3563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&lt;5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 후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한국교육학술정보원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48932-781A-4F28-A6CF-29741EDAA1D2}"/>
              </a:ext>
            </a:extLst>
          </p:cNvPr>
          <p:cNvSpPr txBox="1"/>
          <p:nvPr/>
        </p:nvSpPr>
        <p:spPr>
          <a:xfrm>
            <a:off x="7497376" y="643740"/>
            <a:ext cx="1217000" cy="304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1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7377C0D-92BC-470C-92F0-4DC312990482}"/>
              </a:ext>
            </a:extLst>
          </p:cNvPr>
          <p:cNvGrpSpPr/>
          <p:nvPr/>
        </p:nvGrpSpPr>
        <p:grpSpPr>
          <a:xfrm>
            <a:off x="539488" y="2782653"/>
            <a:ext cx="8065024" cy="2822454"/>
            <a:chOff x="539488" y="2782653"/>
            <a:chExt cx="8065024" cy="2822454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71E357E6-51B4-4BF4-89C8-3AB7F60EF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88" y="2782653"/>
              <a:ext cx="8065024" cy="282245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A1023BA4-036F-47C1-B88A-198265142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066" y="3709674"/>
              <a:ext cx="1440000" cy="144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0E3997-5F79-44F6-936A-BA978337EBE3}"/>
                </a:ext>
              </a:extLst>
            </p:cNvPr>
            <p:cNvSpPr txBox="1"/>
            <p:nvPr/>
          </p:nvSpPr>
          <p:spPr>
            <a:xfrm>
              <a:off x="2909977" y="2840965"/>
              <a:ext cx="3358551" cy="2177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ko-KR" altLang="en-US" sz="1400" b="1" dirty="0">
                  <a:latin typeface="+mn-ea"/>
                </a:rPr>
                <a:t>디지털 성폭력 예방을 위한 성인지 감수성 교육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34252EDA-BF64-45AA-BCCF-1F9FA0911D48}"/>
                </a:ext>
              </a:extLst>
            </p:cNvPr>
            <p:cNvGrpSpPr/>
            <p:nvPr/>
          </p:nvGrpSpPr>
          <p:grpSpPr>
            <a:xfrm>
              <a:off x="5174612" y="3402456"/>
              <a:ext cx="2502897" cy="272544"/>
              <a:chOff x="5174612" y="3402456"/>
              <a:chExt cx="2502897" cy="272544"/>
            </a:xfrm>
          </p:grpSpPr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924FC79F-7849-4B92-954D-B5F36AB1C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4612" y="3466728"/>
                <a:ext cx="124000" cy="144000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747BB11-4A12-4F1D-AFA9-6B4A8181C106}"/>
                  </a:ext>
                </a:extLst>
              </p:cNvPr>
              <p:cNvSpPr txBox="1"/>
              <p:nvPr/>
            </p:nvSpPr>
            <p:spPr>
              <a:xfrm>
                <a:off x="5381761" y="3402456"/>
                <a:ext cx="2295748" cy="272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ko-KR" altLang="en-US" sz="1600" b="1" dirty="0">
                    <a:latin typeface="+mn-ea"/>
                  </a:rPr>
                  <a:t>전자책</a:t>
                </a:r>
                <a:r>
                  <a:rPr lang="en-US" altLang="ko-KR" sz="1600" b="1" dirty="0">
                    <a:latin typeface="+mn-ea"/>
                  </a:rPr>
                  <a:t>(e-book) </a:t>
                </a:r>
                <a:r>
                  <a:rPr lang="ko-KR" altLang="en-US" sz="1600" b="1" dirty="0">
                    <a:latin typeface="+mn-ea"/>
                  </a:rPr>
                  <a:t>바로가기</a:t>
                </a:r>
              </a:p>
            </p:txBody>
          </p:sp>
        </p:grp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6609AE18-6921-47A5-B6DC-BC4D4E708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86" y="3402456"/>
              <a:ext cx="2779782" cy="195986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4ECECC-21AA-4E08-B650-CE6E3FEBC097}"/>
                </a:ext>
              </a:extLst>
            </p:cNvPr>
            <p:cNvSpPr txBox="1"/>
            <p:nvPr/>
          </p:nvSpPr>
          <p:spPr>
            <a:xfrm>
              <a:off x="6086209" y="5199934"/>
              <a:ext cx="785003" cy="1758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ko-KR" altLang="en-US" sz="1000" dirty="0"/>
                <a:t>eduequlity.kr</a:t>
              </a:r>
            </a:p>
          </p:txBody>
        </p:sp>
        <p:sp>
          <p:nvSpPr>
            <p:cNvPr id="31" name="직사각형 30">
              <a:hlinkClick r:id="rId6"/>
              <a:extLst>
                <a:ext uri="{FF2B5EF4-FFF2-40B4-BE49-F238E27FC236}">
                  <a16:creationId xmlns:a16="http://schemas.microsoft.com/office/drawing/2014/main" id="{0FFB34E2-7FA3-4A64-8486-E90101C95294}"/>
                </a:ext>
              </a:extLst>
            </p:cNvPr>
            <p:cNvSpPr/>
            <p:nvPr/>
          </p:nvSpPr>
          <p:spPr>
            <a:xfrm>
              <a:off x="4928690" y="3414045"/>
              <a:ext cx="3048000" cy="2030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99371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그림 69">
            <a:extLst>
              <a:ext uri="{FF2B5EF4-FFF2-40B4-BE49-F238E27FC236}">
                <a16:creationId xmlns:a16="http://schemas.microsoft.com/office/drawing/2014/main" id="{B2F499ED-AE59-46D2-A8BF-23B6D3BD0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98" y="4902960"/>
            <a:ext cx="3240031" cy="676657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4D437B7C-456C-4926-8AC4-CF45EB4AB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98" y="3064728"/>
            <a:ext cx="3240031" cy="676657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06A9A8DE-8503-4D77-A729-61305E887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96" y="2151053"/>
            <a:ext cx="2791974" cy="676657"/>
          </a:xfrm>
          <a:prstGeom prst="rect">
            <a:avLst/>
          </a:prstGeom>
        </p:spPr>
      </p:pic>
      <p:grpSp>
        <p:nvGrpSpPr>
          <p:cNvPr id="51" name="그룹 50">
            <a:extLst>
              <a:ext uri="{FF2B5EF4-FFF2-40B4-BE49-F238E27FC236}">
                <a16:creationId xmlns:a16="http://schemas.microsoft.com/office/drawing/2014/main" id="{F9E15B65-7DA0-4925-B520-75E1FC531E23}"/>
              </a:ext>
            </a:extLst>
          </p:cNvPr>
          <p:cNvGrpSpPr/>
          <p:nvPr/>
        </p:nvGrpSpPr>
        <p:grpSpPr>
          <a:xfrm>
            <a:off x="3573932" y="4738369"/>
            <a:ext cx="4929989" cy="1008890"/>
            <a:chOff x="3573932" y="4271644"/>
            <a:chExt cx="4929989" cy="100889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55132B-D138-4548-BD7D-3954B592EC36}"/>
                </a:ext>
              </a:extLst>
            </p:cNvPr>
            <p:cNvSpPr txBox="1"/>
            <p:nvPr/>
          </p:nvSpPr>
          <p:spPr>
            <a:xfrm>
              <a:off x="3573932" y="4591421"/>
              <a:ext cx="3951338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dirty="0"/>
                <a:t>디지털 성폭력입니다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B7205288-2A94-488F-9703-36162920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79" y="4271644"/>
              <a:ext cx="1005842" cy="100889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9826D6-822C-4BB7-BEE1-597FD1F75FCF}"/>
                </a:ext>
              </a:extLst>
            </p:cNvPr>
            <p:cNvSpPr txBox="1"/>
            <p:nvPr/>
          </p:nvSpPr>
          <p:spPr>
            <a:xfrm>
              <a:off x="7600888" y="4452924"/>
              <a:ext cx="800219" cy="64633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수업</a:t>
              </a:r>
              <a:b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마무리</a:t>
              </a:r>
              <a:endParaRPr lang="en-US" altLang="ko-KR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F9D9E93-9029-479A-B974-60597D1D5E2C}"/>
              </a:ext>
            </a:extLst>
          </p:cNvPr>
          <p:cNvGrpSpPr/>
          <p:nvPr/>
        </p:nvGrpSpPr>
        <p:grpSpPr>
          <a:xfrm>
            <a:off x="877678" y="1967230"/>
            <a:ext cx="4007792" cy="1008890"/>
            <a:chOff x="877678" y="1500505"/>
            <a:chExt cx="4007792" cy="1008890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0F1F9467-9DF8-4B2E-9E13-5CFDF5EBC54A}"/>
                </a:ext>
              </a:extLst>
            </p:cNvPr>
            <p:cNvGrpSpPr/>
            <p:nvPr/>
          </p:nvGrpSpPr>
          <p:grpSpPr>
            <a:xfrm>
              <a:off x="877678" y="1500505"/>
              <a:ext cx="1008890" cy="1008890"/>
              <a:chOff x="956055" y="1654555"/>
              <a:chExt cx="1008890" cy="1008890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B6E8E42D-87C3-48CE-9F75-51C00072C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F5F97B-EC40-4A33-8006-C6BD6E164C7A}"/>
                  </a:ext>
                </a:extLst>
              </p:cNvPr>
              <p:cNvSpPr txBox="1"/>
              <p:nvPr/>
            </p:nvSpPr>
            <p:spPr>
              <a:xfrm>
                <a:off x="1162983" y="1835834"/>
                <a:ext cx="595035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열기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93D6DE-DEED-4AA2-9A95-E457F9656D3A}"/>
                </a:ext>
              </a:extLst>
            </p:cNvPr>
            <p:cNvSpPr txBox="1"/>
            <p:nvPr/>
          </p:nvSpPr>
          <p:spPr>
            <a:xfrm>
              <a:off x="2158035" y="1830696"/>
              <a:ext cx="2727435" cy="38472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간접경험 나누기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95EA5CF0-D4C1-46F0-8D28-14FCCC8ADEC7}"/>
              </a:ext>
            </a:extLst>
          </p:cNvPr>
          <p:cNvGrpSpPr/>
          <p:nvPr/>
        </p:nvGrpSpPr>
        <p:grpSpPr>
          <a:xfrm>
            <a:off x="3788994" y="2890943"/>
            <a:ext cx="4714927" cy="1008890"/>
            <a:chOff x="3788994" y="2424218"/>
            <a:chExt cx="4714927" cy="100889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0871E8D-D2CB-497D-9E23-81A2F6B4D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79" y="2424218"/>
              <a:ext cx="1005842" cy="100889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F266BC-7E6E-424E-AAE7-A32831E4ADC8}"/>
                </a:ext>
              </a:extLst>
            </p:cNvPr>
            <p:cNvSpPr txBox="1"/>
            <p:nvPr/>
          </p:nvSpPr>
          <p:spPr>
            <a:xfrm>
              <a:off x="7610509" y="2743997"/>
              <a:ext cx="7809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 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D05A0E-A027-4DF1-B5BB-1447AA1FF489}"/>
                </a:ext>
              </a:extLst>
            </p:cNvPr>
            <p:cNvSpPr txBox="1"/>
            <p:nvPr/>
          </p:nvSpPr>
          <p:spPr>
            <a:xfrm>
              <a:off x="3788994" y="2734345"/>
              <a:ext cx="3596656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dirty="0"/>
                <a:t>디지털 성폭력이란</a:t>
              </a:r>
              <a:r>
                <a:rPr lang="en-US" altLang="ko-KR" dirty="0"/>
                <a:t>?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69" name="그림 68">
            <a:extLst>
              <a:ext uri="{FF2B5EF4-FFF2-40B4-BE49-F238E27FC236}">
                <a16:creationId xmlns:a16="http://schemas.microsoft.com/office/drawing/2014/main" id="{31281252-474E-43E5-B8BA-EA55CAC00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96" y="3996317"/>
            <a:ext cx="2791974" cy="676657"/>
          </a:xfrm>
          <a:prstGeom prst="rect">
            <a:avLst/>
          </a:prstGeom>
        </p:spPr>
      </p:pic>
      <p:grpSp>
        <p:nvGrpSpPr>
          <p:cNvPr id="49" name="그룹 48">
            <a:extLst>
              <a:ext uri="{FF2B5EF4-FFF2-40B4-BE49-F238E27FC236}">
                <a16:creationId xmlns:a16="http://schemas.microsoft.com/office/drawing/2014/main" id="{BF118359-80AD-44C1-8D16-7945A55A0672}"/>
              </a:ext>
            </a:extLst>
          </p:cNvPr>
          <p:cNvGrpSpPr/>
          <p:nvPr/>
        </p:nvGrpSpPr>
        <p:grpSpPr>
          <a:xfrm>
            <a:off x="877678" y="3814656"/>
            <a:ext cx="5063305" cy="1008890"/>
            <a:chOff x="877678" y="3347931"/>
            <a:chExt cx="5063305" cy="100889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C8CB85C8-81E3-418C-8E28-CEA49595FC83}"/>
                </a:ext>
              </a:extLst>
            </p:cNvPr>
            <p:cNvGrpSpPr/>
            <p:nvPr/>
          </p:nvGrpSpPr>
          <p:grpSpPr>
            <a:xfrm>
              <a:off x="877678" y="3347931"/>
              <a:ext cx="1008890" cy="1008890"/>
              <a:chOff x="956055" y="1654555"/>
              <a:chExt cx="1008890" cy="1008890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91A3026B-7CDE-4A79-823A-1D69080B8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30B8F6-2B01-4F7A-97B3-5F3267B06301}"/>
                  </a:ext>
                </a:extLst>
              </p:cNvPr>
              <p:cNvSpPr txBox="1"/>
              <p:nvPr/>
            </p:nvSpPr>
            <p:spPr>
              <a:xfrm>
                <a:off x="1070008" y="1974333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61B63B-938E-4CB9-8875-0991EA57073C}"/>
                </a:ext>
              </a:extLst>
            </p:cNvPr>
            <p:cNvSpPr txBox="1"/>
            <p:nvPr/>
          </p:nvSpPr>
          <p:spPr>
            <a:xfrm>
              <a:off x="2620257" y="3667710"/>
              <a:ext cx="3320726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dirty="0"/>
                <a:t>동의 없는 ○○은</a:t>
              </a:r>
              <a:r>
                <a:rPr lang="en-US" altLang="ko-KR" dirty="0"/>
                <a:t>?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5844860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23DDA55C-E036-43E1-BF8C-0A0A67759ED0}"/>
              </a:ext>
            </a:extLst>
          </p:cNvPr>
          <p:cNvGrpSpPr/>
          <p:nvPr/>
        </p:nvGrpSpPr>
        <p:grpSpPr>
          <a:xfrm>
            <a:off x="555515" y="1892633"/>
            <a:ext cx="8080006" cy="2364750"/>
            <a:chOff x="555515" y="2957037"/>
            <a:chExt cx="8080006" cy="23647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E750EC-CF0D-48E8-AB1F-08A75F2893E2}"/>
                </a:ext>
              </a:extLst>
            </p:cNvPr>
            <p:cNvSpPr txBox="1"/>
            <p:nvPr/>
          </p:nvSpPr>
          <p:spPr>
            <a:xfrm>
              <a:off x="2082124" y="2957037"/>
              <a:ext cx="6553397" cy="2364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87425" indent="-987425">
                <a:lnSpc>
                  <a:spcPts val="2000"/>
                </a:lnSpc>
                <a:spcAft>
                  <a:spcPts val="600"/>
                </a:spcAft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02-02]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생활 속에서 인권 보장이 필요한 사례를 탐구하여 인권의 중요성을 인식하고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 보호를 실천하는 태도를 기른다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  <a:spcAft>
                  <a:spcPts val="600"/>
                </a:spcAft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02-04]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헌법에서 규정하는 기본권과 의무가 일상생활에 적용된 사례를 조사하고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권리와 의무의 조화를 추구하는 자세를 기른다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  <a:spcAft>
                  <a:spcPts val="600"/>
                </a:spcAft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02-05]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우리 생활 속에서 법이 적용되는 다양한 사례를 제시하고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법의 의미와 성격을 설명한다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02-06]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법의 역할을 권리 보호와 질서 유지의 측면에서 설명하고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법을 준수하는 태도를 기른다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28780CC5-D233-412D-A64F-99C1915FC7B1}"/>
                </a:ext>
              </a:extLst>
            </p:cNvPr>
            <p:cNvGrpSpPr/>
            <p:nvPr/>
          </p:nvGrpSpPr>
          <p:grpSpPr>
            <a:xfrm>
              <a:off x="555515" y="3037221"/>
              <a:ext cx="1027178" cy="798578"/>
              <a:chOff x="555515" y="3217882"/>
              <a:chExt cx="1027178" cy="798578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16FC4EE5-5D67-41BA-9B83-9D0983915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3217882"/>
                <a:ext cx="1027178" cy="79857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182EEA7-2EEC-46B4-B472-6774CB8A3C6A}"/>
                  </a:ext>
                </a:extLst>
              </p:cNvPr>
              <p:cNvSpPr txBox="1"/>
              <p:nvPr/>
            </p:nvSpPr>
            <p:spPr>
              <a:xfrm>
                <a:off x="678612" y="3290567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사회</a:t>
                </a: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DC3F065-3623-4F2E-B96F-DEFAF9A9CA17}"/>
              </a:ext>
            </a:extLst>
          </p:cNvPr>
          <p:cNvGrpSpPr/>
          <p:nvPr/>
        </p:nvGrpSpPr>
        <p:grpSpPr>
          <a:xfrm>
            <a:off x="555515" y="4844064"/>
            <a:ext cx="7559030" cy="798578"/>
            <a:chOff x="555515" y="4754523"/>
            <a:chExt cx="7559030" cy="7985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A33806-8A4C-47DF-8214-3410A73315DB}"/>
                </a:ext>
              </a:extLst>
            </p:cNvPr>
            <p:cNvSpPr txBox="1"/>
            <p:nvPr/>
          </p:nvSpPr>
          <p:spPr>
            <a:xfrm>
              <a:off x="2082124" y="4778971"/>
              <a:ext cx="6032421" cy="591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발생하는 여러 문제에 대한 도덕적 민감성을 기르며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지켜야 할 예절과 법을 알고 </a:t>
              </a:r>
              <a:r>
                <a:rPr lang="ko-KR" altLang="en-US" sz="1400" dirty="0" err="1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습관화한다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7DD9785-9C7B-4575-ADAF-4557596984CF}"/>
                </a:ext>
              </a:extLst>
            </p:cNvPr>
            <p:cNvGrpSpPr/>
            <p:nvPr/>
          </p:nvGrpSpPr>
          <p:grpSpPr>
            <a:xfrm>
              <a:off x="555515" y="4754523"/>
              <a:ext cx="1027178" cy="798578"/>
              <a:chOff x="555515" y="4905617"/>
              <a:chExt cx="1027178" cy="798578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450B33CC-2D6F-405C-83A5-6B1EFA3F7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4905617"/>
                <a:ext cx="1027178" cy="79857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FD096C-21A0-4704-ABC0-219A69E27EA5}"/>
                  </a:ext>
                </a:extLst>
              </p:cNvPr>
              <p:cNvSpPr txBox="1"/>
              <p:nvPr/>
            </p:nvSpPr>
            <p:spPr>
              <a:xfrm>
                <a:off x="678612" y="4982776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도덕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B8FCFE0-D24D-436C-AA9E-3CEAD455151A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C97CB7D-0E40-40ED-AF0A-B2B94A20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E4BE31-92E9-48C6-9605-919C031F415F}"/>
                </a:ext>
              </a:extLst>
            </p:cNvPr>
            <p:cNvSpPr txBox="1"/>
            <p:nvPr/>
          </p:nvSpPr>
          <p:spPr>
            <a:xfrm>
              <a:off x="3380005" y="2465861"/>
              <a:ext cx="2383986" cy="1569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간접경험</a:t>
              </a:r>
            </a:p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나누기</a:t>
              </a: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CF32A24-5F57-4435-A2D8-C40B476A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77CEBC6-327E-440F-A775-5C8EC8BC1DEB}"/>
              </a:ext>
            </a:extLst>
          </p:cNvPr>
          <p:cNvSpPr txBox="1"/>
          <p:nvPr/>
        </p:nvSpPr>
        <p:spPr>
          <a:xfrm>
            <a:off x="2117589" y="388921"/>
            <a:ext cx="195647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간접경험 나누기</a:t>
            </a:r>
          </a:p>
        </p:txBody>
      </p:sp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39C3F03E-EC34-4C82-9A98-9EBA4D7F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>
                <a:solidFill>
                  <a:schemeClr val="bg1"/>
                </a:solidFill>
              </a:rPr>
              <a:t>5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3EBA6EF-300B-4972-997E-213C83385127}"/>
              </a:ext>
            </a:extLst>
          </p:cNvPr>
          <p:cNvSpPr/>
          <p:nvPr/>
        </p:nvSpPr>
        <p:spPr>
          <a:xfrm>
            <a:off x="1093140" y="1096108"/>
            <a:ext cx="6957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다음 단어들을 조합해 문장을 만들어봅시다</a:t>
            </a:r>
            <a:endParaRPr lang="ko-KR" altLang="en-US" sz="2600" dirty="0">
              <a:solidFill>
                <a:schemeClr val="bg1"/>
              </a:solidFill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871190E5-9568-4D1B-9F7B-1AD2836B2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9" y="2138341"/>
            <a:ext cx="1725172" cy="969266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8154FC0-9ECA-4211-8642-F969323E6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90" y="2688334"/>
            <a:ext cx="1725172" cy="969266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730706AD-444A-4FFA-A9F3-39BE4796E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9" y="3983552"/>
            <a:ext cx="1725172" cy="969266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5D53AD16-5B48-49DA-BF2E-89E8A2C8D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89" y="5018178"/>
            <a:ext cx="1722124" cy="972314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6680FA3B-A086-43C8-82AE-510F8F500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2" y="4370736"/>
            <a:ext cx="1725172" cy="969266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5C0D4F23-F9E7-4740-9A2B-1453ED3B4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74" y="3107252"/>
            <a:ext cx="1725172" cy="969266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077CB068-039B-4244-9BEC-60B648F25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13" y="2137986"/>
            <a:ext cx="1725172" cy="969266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FE98A926-266A-4311-911C-ACDEAED37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96" y="2445926"/>
            <a:ext cx="1725172" cy="969266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F06B1DFA-59C6-41A0-B651-79B042453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28" y="4370736"/>
            <a:ext cx="1725172" cy="969266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515A0D5E-B915-47C7-BC99-48DDAF056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325" y="5150644"/>
            <a:ext cx="1722124" cy="972314"/>
          </a:xfrm>
          <a:prstGeom prst="rect">
            <a:avLst/>
          </a:prstGeom>
        </p:spPr>
      </p:pic>
      <p:sp>
        <p:nvSpPr>
          <p:cNvPr id="63" name="직사각형 62">
            <a:extLst>
              <a:ext uri="{FF2B5EF4-FFF2-40B4-BE49-F238E27FC236}">
                <a16:creationId xmlns:a16="http://schemas.microsoft.com/office/drawing/2014/main" id="{7BA592D9-B1A1-4A5F-90FA-4B23448EEA48}"/>
              </a:ext>
            </a:extLst>
          </p:cNvPr>
          <p:cNvSpPr/>
          <p:nvPr/>
        </p:nvSpPr>
        <p:spPr>
          <a:xfrm rot="21272100">
            <a:off x="1010031" y="2272494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노출</a:t>
            </a:r>
            <a:endParaRPr lang="ko-KR" altLang="en-US" sz="2600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AF3BA77D-743D-43F7-B32D-9729B1DC5B28}"/>
              </a:ext>
            </a:extLst>
          </p:cNvPr>
          <p:cNvSpPr/>
          <p:nvPr/>
        </p:nvSpPr>
        <p:spPr>
          <a:xfrm rot="21272100">
            <a:off x="1975568" y="2849925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</a:t>
            </a:r>
            <a:endParaRPr lang="ko-KR" altLang="en-US" sz="2600" dirty="0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7A0A507D-216F-435F-B4AC-6707E022F965}"/>
              </a:ext>
            </a:extLst>
          </p:cNvPr>
          <p:cNvSpPr/>
          <p:nvPr/>
        </p:nvSpPr>
        <p:spPr>
          <a:xfrm rot="21272100">
            <a:off x="4052315" y="2288480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</a:t>
            </a:r>
            <a:endParaRPr lang="ko-KR" altLang="en-US" sz="2600" dirty="0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09B0724D-02B1-436E-B789-03872997DFD1}"/>
              </a:ext>
            </a:extLst>
          </p:cNvPr>
          <p:cNvSpPr/>
          <p:nvPr/>
        </p:nvSpPr>
        <p:spPr>
          <a:xfrm rot="21272100">
            <a:off x="7150346" y="2614986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협박</a:t>
            </a:r>
            <a:endParaRPr lang="ko-KR" altLang="en-US" sz="2600" dirty="0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533903E9-80E8-4AF1-93DE-5083BAE8D236}"/>
              </a:ext>
            </a:extLst>
          </p:cNvPr>
          <p:cNvSpPr/>
          <p:nvPr/>
        </p:nvSpPr>
        <p:spPr>
          <a:xfrm rot="21272100">
            <a:off x="5041571" y="3250877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요구</a:t>
            </a:r>
            <a:endParaRPr lang="ko-KR" altLang="en-US" sz="2600" dirty="0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40A7181F-2ABF-4B65-AE8A-3F4485F94738}"/>
              </a:ext>
            </a:extLst>
          </p:cNvPr>
          <p:cNvSpPr/>
          <p:nvPr/>
        </p:nvSpPr>
        <p:spPr>
          <a:xfrm rot="21272100">
            <a:off x="1010032" y="4136981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</a:t>
            </a:r>
            <a:endParaRPr lang="ko-KR" altLang="en-US" sz="2600" dirty="0"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CD500FD2-4CB0-4F2C-BF7B-28B17B648F89}"/>
              </a:ext>
            </a:extLst>
          </p:cNvPr>
          <p:cNvSpPr/>
          <p:nvPr/>
        </p:nvSpPr>
        <p:spPr>
          <a:xfrm rot="21272100">
            <a:off x="3540645" y="4532484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</a:t>
            </a:r>
            <a:endParaRPr lang="ko-KR" altLang="en-US" sz="2600" dirty="0"/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D4F25F76-6F8F-4C24-AA9D-A8835219FB67}"/>
              </a:ext>
            </a:extLst>
          </p:cNvPr>
          <p:cNvSpPr/>
          <p:nvPr/>
        </p:nvSpPr>
        <p:spPr>
          <a:xfrm rot="21272100">
            <a:off x="2355196" y="5180886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데이트</a:t>
            </a:r>
            <a:endParaRPr lang="ko-KR" altLang="en-US" sz="2600" dirty="0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2969CAF0-7206-4610-BCFA-11499E44D3E6}"/>
              </a:ext>
            </a:extLst>
          </p:cNvPr>
          <p:cNvSpPr/>
          <p:nvPr/>
        </p:nvSpPr>
        <p:spPr>
          <a:xfrm rot="21272100">
            <a:off x="5627661" y="5315838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착취</a:t>
            </a:r>
            <a:endParaRPr lang="ko-KR" altLang="en-US" sz="2600" dirty="0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71E355FB-1D74-4F53-B3B9-5C9C0CF00556}"/>
              </a:ext>
            </a:extLst>
          </p:cNvPr>
          <p:cNvSpPr/>
          <p:nvPr/>
        </p:nvSpPr>
        <p:spPr>
          <a:xfrm rot="21272100">
            <a:off x="7061095" y="4528648"/>
            <a:ext cx="1297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비동의</a:t>
            </a:r>
            <a:endParaRPr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63186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899105" y="2465861"/>
              <a:ext cx="3345788" cy="1569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</a:t>
              </a:r>
            </a:p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성폭력이란</a:t>
              </a:r>
              <a:r>
                <a:rPr lang="en-US" altLang="ko-KR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8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11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768BE279-602C-4C89-967C-F6C3646109B7}"/>
              </a:ext>
            </a:extLst>
          </p:cNvPr>
          <p:cNvGrpSpPr/>
          <p:nvPr/>
        </p:nvGrpSpPr>
        <p:grpSpPr>
          <a:xfrm>
            <a:off x="604991" y="5322566"/>
            <a:ext cx="7934018" cy="461665"/>
            <a:chOff x="604991" y="5270280"/>
            <a:chExt cx="7934018" cy="461665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EB0CBF6A-EC5E-4C6C-AFCE-BBFF04F721E9}"/>
                </a:ext>
              </a:extLst>
            </p:cNvPr>
            <p:cNvSpPr/>
            <p:nvPr/>
          </p:nvSpPr>
          <p:spPr>
            <a:xfrm>
              <a:off x="604991" y="5270280"/>
              <a:ext cx="79340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4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</a:t>
              </a:r>
              <a:r>
                <a:rPr lang="ko-KR" altLang="en-US" sz="2400" b="1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성폭력의 특성을 알아보아요</a:t>
              </a:r>
              <a:endParaRPr lang="ko-KR" altLang="en-US" sz="2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9D541E39-724B-45F7-8333-EFB3AD9F3EFD}"/>
                </a:ext>
              </a:extLst>
            </p:cNvPr>
            <p:cNvCxnSpPr>
              <a:cxnSpLocks/>
            </p:cNvCxnSpPr>
            <p:nvPr/>
          </p:nvCxnSpPr>
          <p:spPr>
            <a:xfrm>
              <a:off x="2422769" y="5709044"/>
              <a:ext cx="430627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7536285D-7FE2-45AA-8182-AFB71BD0B1B5}"/>
              </a:ext>
            </a:extLst>
          </p:cNvPr>
          <p:cNvGrpSpPr/>
          <p:nvPr/>
        </p:nvGrpSpPr>
        <p:grpSpPr>
          <a:xfrm>
            <a:off x="364664" y="2122613"/>
            <a:ext cx="8230131" cy="2706630"/>
            <a:chOff x="364664" y="1924070"/>
            <a:chExt cx="8230131" cy="2706630"/>
          </a:xfrm>
        </p:grpSpPr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CBF6D6B9-8973-4DB5-BCF7-02C1D97387E4}"/>
                </a:ext>
              </a:extLst>
            </p:cNvPr>
            <p:cNvGrpSpPr/>
            <p:nvPr/>
          </p:nvGrpSpPr>
          <p:grpSpPr>
            <a:xfrm>
              <a:off x="1954539" y="1924070"/>
              <a:ext cx="6640256" cy="2706630"/>
              <a:chOff x="1617919" y="1924070"/>
              <a:chExt cx="6640256" cy="2706630"/>
            </a:xfrm>
          </p:grpSpPr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747D134D-2125-47DE-906C-8371536CA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7919" y="3117365"/>
                <a:ext cx="390145" cy="320041"/>
              </a:xfrm>
              <a:prstGeom prst="rect">
                <a:avLst/>
              </a:prstGeom>
            </p:spPr>
          </p:pic>
          <p:pic>
            <p:nvPicPr>
              <p:cNvPr id="52" name="그림 51">
                <a:extLst>
                  <a:ext uri="{FF2B5EF4-FFF2-40B4-BE49-F238E27FC236}">
                    <a16:creationId xmlns:a16="http://schemas.microsoft.com/office/drawing/2014/main" id="{8094548D-FDBE-4C93-9935-05D999242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5583" y="3082313"/>
                <a:ext cx="387097" cy="390145"/>
              </a:xfrm>
              <a:prstGeom prst="rect">
                <a:avLst/>
              </a:prstGeom>
            </p:spPr>
          </p:pic>
          <p:pic>
            <p:nvPicPr>
              <p:cNvPr id="56" name="그림 55">
                <a:extLst>
                  <a:ext uri="{FF2B5EF4-FFF2-40B4-BE49-F238E27FC236}">
                    <a16:creationId xmlns:a16="http://schemas.microsoft.com/office/drawing/2014/main" id="{076B3974-EA87-4C54-AE9C-5D55E9DEC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0749" y="3082313"/>
                <a:ext cx="390145" cy="390145"/>
              </a:xfrm>
              <a:prstGeom prst="rect">
                <a:avLst/>
              </a:prstGeom>
            </p:spPr>
          </p:pic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3E8681AE-ACA9-4410-93E4-607DEAF90779}"/>
                  </a:ext>
                </a:extLst>
              </p:cNvPr>
              <p:cNvGrpSpPr/>
              <p:nvPr/>
            </p:nvGrpSpPr>
            <p:grpSpPr>
              <a:xfrm>
                <a:off x="2225255" y="1924070"/>
                <a:ext cx="1609347" cy="2706630"/>
                <a:chOff x="2225255" y="1924070"/>
                <a:chExt cx="1609347" cy="2706630"/>
              </a:xfrm>
            </p:grpSpPr>
            <p:pic>
              <p:nvPicPr>
                <p:cNvPr id="50" name="그림 49">
                  <a:extLst>
                    <a:ext uri="{FF2B5EF4-FFF2-40B4-BE49-F238E27FC236}">
                      <a16:creationId xmlns:a16="http://schemas.microsoft.com/office/drawing/2014/main" id="{5C15CFEB-2B83-4E9C-834F-5494A85360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5255" y="1924070"/>
                  <a:ext cx="1609347" cy="2706630"/>
                </a:xfrm>
                <a:prstGeom prst="rect">
                  <a:avLst/>
                </a:prstGeom>
              </p:spPr>
            </p:pic>
            <p:pic>
              <p:nvPicPr>
                <p:cNvPr id="60" name="그림 59">
                  <a:extLst>
                    <a:ext uri="{FF2B5EF4-FFF2-40B4-BE49-F238E27FC236}">
                      <a16:creationId xmlns:a16="http://schemas.microsoft.com/office/drawing/2014/main" id="{D3E3BA9A-C227-49F5-8056-0118C4053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4951" y="2262399"/>
                  <a:ext cx="1072898" cy="1014986"/>
                </a:xfrm>
                <a:prstGeom prst="rect">
                  <a:avLst/>
                </a:prstGeom>
              </p:spPr>
            </p:pic>
            <p:sp>
              <p:nvSpPr>
                <p:cNvPr id="70" name="직사각형 69">
                  <a:extLst>
                    <a:ext uri="{FF2B5EF4-FFF2-40B4-BE49-F238E27FC236}">
                      <a16:creationId xmlns:a16="http://schemas.microsoft.com/office/drawing/2014/main" id="{0FA1A804-AA22-4B83-B5D1-DDA76D59A37D}"/>
                    </a:ext>
                  </a:extLst>
                </p:cNvPr>
                <p:cNvSpPr/>
                <p:nvPr/>
              </p:nvSpPr>
              <p:spPr>
                <a:xfrm>
                  <a:off x="2387795" y="3672654"/>
                  <a:ext cx="134721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온라인</a:t>
                  </a:r>
                  <a:endParaRPr lang="ko-KR" altLang="en-US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  <a:p>
                  <a:pPr algn="ctr"/>
                  <a:r>
                    <a:rPr lang="ko-KR" altLang="en-US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공간의 특성</a:t>
                  </a:r>
                  <a:endParaRPr lang="ko-KR" altLang="en-US" dirty="0"/>
                </a:p>
              </p:txBody>
            </p:sp>
          </p:grpSp>
          <p:grpSp>
            <p:nvGrpSpPr>
              <p:cNvPr id="77" name="그룹 76">
                <a:extLst>
                  <a:ext uri="{FF2B5EF4-FFF2-40B4-BE49-F238E27FC236}">
                    <a16:creationId xmlns:a16="http://schemas.microsoft.com/office/drawing/2014/main" id="{2498CD82-BDB7-44F6-8ADE-BD4E14F8B557}"/>
                  </a:ext>
                </a:extLst>
              </p:cNvPr>
              <p:cNvGrpSpPr/>
              <p:nvPr/>
            </p:nvGrpSpPr>
            <p:grpSpPr>
              <a:xfrm>
                <a:off x="4437041" y="1924070"/>
                <a:ext cx="1612395" cy="2706630"/>
                <a:chOff x="4437041" y="1924070"/>
                <a:chExt cx="1612395" cy="2706630"/>
              </a:xfrm>
            </p:grpSpPr>
            <p:pic>
              <p:nvPicPr>
                <p:cNvPr id="54" name="그림 53">
                  <a:extLst>
                    <a:ext uri="{FF2B5EF4-FFF2-40B4-BE49-F238E27FC236}">
                      <a16:creationId xmlns:a16="http://schemas.microsoft.com/office/drawing/2014/main" id="{0DA3B10E-FB70-4C60-8C44-1D90988DD5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37041" y="1924070"/>
                  <a:ext cx="1612395" cy="2706630"/>
                </a:xfrm>
                <a:prstGeom prst="rect">
                  <a:avLst/>
                </a:prstGeom>
              </p:spPr>
            </p:pic>
            <p:pic>
              <p:nvPicPr>
                <p:cNvPr id="62" name="그림 61">
                  <a:extLst>
                    <a:ext uri="{FF2B5EF4-FFF2-40B4-BE49-F238E27FC236}">
                      <a16:creationId xmlns:a16="http://schemas.microsoft.com/office/drawing/2014/main" id="{1BA7DF72-9717-491A-9E3A-78AA05210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1569" y="2204487"/>
                  <a:ext cx="783338" cy="1072898"/>
                </a:xfrm>
                <a:prstGeom prst="rect">
                  <a:avLst/>
                </a:prstGeom>
              </p:spPr>
            </p:pic>
            <p:sp>
              <p:nvSpPr>
                <p:cNvPr id="71" name="직사각형 70">
                  <a:extLst>
                    <a:ext uri="{FF2B5EF4-FFF2-40B4-BE49-F238E27FC236}">
                      <a16:creationId xmlns:a16="http://schemas.microsoft.com/office/drawing/2014/main" id="{6A6C2DD0-F02A-4879-A025-51B7B5237AA3}"/>
                    </a:ext>
                  </a:extLst>
                </p:cNvPr>
                <p:cNvSpPr/>
                <p:nvPr/>
              </p:nvSpPr>
              <p:spPr>
                <a:xfrm>
                  <a:off x="4529165" y="3672654"/>
                  <a:ext cx="134721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피해자의</a:t>
                  </a:r>
                </a:p>
                <a:p>
                  <a:pPr algn="ctr"/>
                  <a:r>
                    <a:rPr lang="ko-KR" altLang="en-US" b="1" dirty="0" err="1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비동의</a:t>
                  </a:r>
                  <a:endParaRPr lang="ko-KR" altLang="en-US" dirty="0"/>
                </a:p>
              </p:txBody>
            </p:sp>
          </p:grpSp>
          <p:grpSp>
            <p:nvGrpSpPr>
              <p:cNvPr id="78" name="그룹 77">
                <a:extLst>
                  <a:ext uri="{FF2B5EF4-FFF2-40B4-BE49-F238E27FC236}">
                    <a16:creationId xmlns:a16="http://schemas.microsoft.com/office/drawing/2014/main" id="{C0AA2DD0-E333-4551-8737-9A375F928237}"/>
                  </a:ext>
                </a:extLst>
              </p:cNvPr>
              <p:cNvGrpSpPr/>
              <p:nvPr/>
            </p:nvGrpSpPr>
            <p:grpSpPr>
              <a:xfrm>
                <a:off x="6648828" y="1924070"/>
                <a:ext cx="1609347" cy="2706630"/>
                <a:chOff x="6648828" y="1924070"/>
                <a:chExt cx="1609347" cy="2706630"/>
              </a:xfrm>
            </p:grpSpPr>
            <p:pic>
              <p:nvPicPr>
                <p:cNvPr id="58" name="그림 57">
                  <a:extLst>
                    <a:ext uri="{FF2B5EF4-FFF2-40B4-BE49-F238E27FC236}">
                      <a16:creationId xmlns:a16="http://schemas.microsoft.com/office/drawing/2014/main" id="{1048613B-E5FA-4C46-8C9A-BBAE87F90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48828" y="1924070"/>
                  <a:ext cx="1609347" cy="2706630"/>
                </a:xfrm>
                <a:prstGeom prst="rect">
                  <a:avLst/>
                </a:prstGeom>
              </p:spPr>
            </p:pic>
            <p:pic>
              <p:nvPicPr>
                <p:cNvPr id="48" name="그림 47">
                  <a:extLst>
                    <a:ext uri="{FF2B5EF4-FFF2-40B4-BE49-F238E27FC236}">
                      <a16:creationId xmlns:a16="http://schemas.microsoft.com/office/drawing/2014/main" id="{05D043B4-A597-4E99-945E-E84939962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00872" y="2232437"/>
                  <a:ext cx="905258" cy="1143002"/>
                </a:xfrm>
                <a:prstGeom prst="rect">
                  <a:avLst/>
                </a:prstGeom>
              </p:spPr>
            </p:pic>
            <p:sp>
              <p:nvSpPr>
                <p:cNvPr id="72" name="직사각형 71">
                  <a:extLst>
                    <a:ext uri="{FF2B5EF4-FFF2-40B4-BE49-F238E27FC236}">
                      <a16:creationId xmlns:a16="http://schemas.microsoft.com/office/drawing/2014/main" id="{CE5461D1-886F-4FFD-BBBD-CB8C8FA1554A}"/>
                    </a:ext>
                  </a:extLst>
                </p:cNvPr>
                <p:cNvSpPr/>
                <p:nvPr/>
              </p:nvSpPr>
              <p:spPr>
                <a:xfrm>
                  <a:off x="6779896" y="3775941"/>
                  <a:ext cx="134721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성폭력</a:t>
                  </a:r>
                  <a:endParaRPr lang="ko-KR" altLang="en-US" dirty="0"/>
                </a:p>
              </p:txBody>
            </p:sp>
          </p:grpSp>
        </p:grp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E629EC4B-88A1-4AB5-94F9-11441E4EF713}"/>
                </a:ext>
              </a:extLst>
            </p:cNvPr>
            <p:cNvSpPr/>
            <p:nvPr/>
          </p:nvSpPr>
          <p:spPr>
            <a:xfrm>
              <a:off x="364664" y="2782134"/>
              <a:ext cx="153168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32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</a:t>
              </a:r>
            </a:p>
            <a:p>
              <a:pPr algn="ctr"/>
              <a:r>
                <a:rPr lang="ko-KR" altLang="en-US" sz="32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</a:t>
              </a:r>
              <a:endParaRPr lang="ko-KR" altLang="en-US" sz="3200" b="1" dirty="0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43C384A2-694B-45EF-9345-E77A0239DED3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AC2C0291-27D5-45FD-B406-3E8F4F924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14CF2D62-FEDB-46C2-B4BC-180C9E742D92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B985146-5720-4421-A851-4ACDCB2EDC97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4C6A025-3490-4FC1-8B8D-2728477EEC2B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978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934A3C72-4B19-47A9-99A4-7B03CAE80B5E}"/>
              </a:ext>
            </a:extLst>
          </p:cNvPr>
          <p:cNvGrpSpPr/>
          <p:nvPr/>
        </p:nvGrpSpPr>
        <p:grpSpPr>
          <a:xfrm>
            <a:off x="847723" y="1204786"/>
            <a:ext cx="7652011" cy="4925228"/>
            <a:chOff x="847723" y="1204786"/>
            <a:chExt cx="7652011" cy="4925228"/>
          </a:xfrm>
        </p:grpSpPr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C2530BC0-0826-4865-AC22-49C0F5927F0B}"/>
                </a:ext>
              </a:extLst>
            </p:cNvPr>
            <p:cNvGrpSpPr/>
            <p:nvPr/>
          </p:nvGrpSpPr>
          <p:grpSpPr>
            <a:xfrm>
              <a:off x="847723" y="2190156"/>
              <a:ext cx="1924052" cy="2317493"/>
              <a:chOff x="847723" y="2190156"/>
              <a:chExt cx="1924052" cy="2317493"/>
            </a:xfrm>
          </p:grpSpPr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E3D3C2B3-CFE4-4FC8-8C4E-917ACA5F2584}"/>
                  </a:ext>
                </a:extLst>
              </p:cNvPr>
              <p:cNvGrpSpPr/>
              <p:nvPr/>
            </p:nvGrpSpPr>
            <p:grpSpPr>
              <a:xfrm>
                <a:off x="995932" y="2190156"/>
                <a:ext cx="1627635" cy="1487427"/>
                <a:chOff x="1215007" y="2485261"/>
                <a:chExt cx="1627635" cy="1487427"/>
              </a:xfrm>
            </p:grpSpPr>
            <p:pic>
              <p:nvPicPr>
                <p:cNvPr id="48" name="그림 47">
                  <a:extLst>
                    <a:ext uri="{FF2B5EF4-FFF2-40B4-BE49-F238E27FC236}">
                      <a16:creationId xmlns:a16="http://schemas.microsoft.com/office/drawing/2014/main" id="{D824AC16-6AFC-48AD-BDD7-4DDE89395B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5007" y="2485261"/>
                  <a:ext cx="1627635" cy="1487427"/>
                </a:xfrm>
                <a:prstGeom prst="rect">
                  <a:avLst/>
                </a:prstGeom>
              </p:spPr>
            </p:pic>
            <p:pic>
              <p:nvPicPr>
                <p:cNvPr id="52" name="그림 51">
                  <a:extLst>
                    <a:ext uri="{FF2B5EF4-FFF2-40B4-BE49-F238E27FC236}">
                      <a16:creationId xmlns:a16="http://schemas.microsoft.com/office/drawing/2014/main" id="{7CD63D86-DE73-4A73-BFA4-EE9FD3B49D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2375" y="2721481"/>
                  <a:ext cx="1072898" cy="1014986"/>
                </a:xfrm>
                <a:prstGeom prst="rect">
                  <a:avLst/>
                </a:prstGeom>
              </p:spPr>
            </p:pic>
          </p:grp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454EFED8-B574-45E5-86FD-B1BA4F203504}"/>
                  </a:ext>
                </a:extLst>
              </p:cNvPr>
              <p:cNvSpPr/>
              <p:nvPr/>
            </p:nvSpPr>
            <p:spPr>
              <a:xfrm>
                <a:off x="847723" y="3799763"/>
                <a:ext cx="192405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온라인</a:t>
                </a:r>
                <a:endParaRPr lang="ko-KR" altLang="en-US" sz="2000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공간의 특성</a:t>
                </a:r>
                <a:endParaRPr lang="ko-KR" altLang="en-US" sz="2000" dirty="0"/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88CC8820-719B-4381-B456-6F135899E510}"/>
                </a:ext>
              </a:extLst>
            </p:cNvPr>
            <p:cNvGrpSpPr/>
            <p:nvPr/>
          </p:nvGrpSpPr>
          <p:grpSpPr>
            <a:xfrm>
              <a:off x="3406516" y="1204786"/>
              <a:ext cx="5093218" cy="4925228"/>
              <a:chOff x="3406516" y="1204786"/>
              <a:chExt cx="5093218" cy="4925228"/>
            </a:xfrm>
          </p:grpSpPr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C2D6D4E2-DDA1-489A-ABE9-A938C82286E5}"/>
                  </a:ext>
                </a:extLst>
              </p:cNvPr>
              <p:cNvGrpSpPr/>
              <p:nvPr/>
            </p:nvGrpSpPr>
            <p:grpSpPr>
              <a:xfrm>
                <a:off x="3406516" y="1204786"/>
                <a:ext cx="5093218" cy="1469517"/>
                <a:chOff x="3406516" y="1204786"/>
                <a:chExt cx="5093218" cy="1469517"/>
              </a:xfrm>
            </p:grpSpPr>
            <p:grpSp>
              <p:nvGrpSpPr>
                <p:cNvPr id="60" name="그룹 59">
                  <a:extLst>
                    <a:ext uri="{FF2B5EF4-FFF2-40B4-BE49-F238E27FC236}">
                      <a16:creationId xmlns:a16="http://schemas.microsoft.com/office/drawing/2014/main" id="{7B63AA03-ADCC-4C2C-8D72-AF1D2C6B45FC}"/>
                    </a:ext>
                  </a:extLst>
                </p:cNvPr>
                <p:cNvGrpSpPr/>
                <p:nvPr/>
              </p:nvGrpSpPr>
              <p:grpSpPr>
                <a:xfrm>
                  <a:off x="3406516" y="1204786"/>
                  <a:ext cx="5093218" cy="1469517"/>
                  <a:chOff x="3406516" y="1428370"/>
                  <a:chExt cx="5093218" cy="1469517"/>
                </a:xfrm>
              </p:grpSpPr>
              <p:pic>
                <p:nvPicPr>
                  <p:cNvPr id="55" name="그림 54">
                    <a:extLst>
                      <a:ext uri="{FF2B5EF4-FFF2-40B4-BE49-F238E27FC236}">
                        <a16:creationId xmlns:a16="http://schemas.microsoft.com/office/drawing/2014/main" id="{5EAFC09A-8003-4287-9D89-0174C5917B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516" y="1636012"/>
                    <a:ext cx="5093218" cy="1261875"/>
                  </a:xfrm>
                  <a:prstGeom prst="rect">
                    <a:avLst/>
                  </a:prstGeom>
                </p:spPr>
              </p:pic>
              <p:pic>
                <p:nvPicPr>
                  <p:cNvPr id="50" name="그림 49">
                    <a:extLst>
                      <a:ext uri="{FF2B5EF4-FFF2-40B4-BE49-F238E27FC236}">
                        <a16:creationId xmlns:a16="http://schemas.microsoft.com/office/drawing/2014/main" id="{2C08CA6B-825A-4A08-A8AB-9D2CEC2857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68643" y="1428370"/>
                    <a:ext cx="527305" cy="57607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6" name="직사각형 75">
                  <a:extLst>
                    <a:ext uri="{FF2B5EF4-FFF2-40B4-BE49-F238E27FC236}">
                      <a16:creationId xmlns:a16="http://schemas.microsoft.com/office/drawing/2014/main" id="{3C254AF4-5FD8-445D-AB06-F9D1ABD8458C}"/>
                    </a:ext>
                  </a:extLst>
                </p:cNvPr>
                <p:cNvSpPr/>
                <p:nvPr/>
              </p:nvSpPr>
              <p:spPr>
                <a:xfrm>
                  <a:off x="3582678" y="1893840"/>
                  <a:ext cx="4545326" cy="6613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온라인 공간에서는 자신의 정체를 드러내지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ko-KR" altLang="en-US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않을 수 있고</a:t>
                  </a:r>
                  <a:r>
                    <a:rPr lang="en-US" altLang="ko-KR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, </a:t>
                  </a:r>
                  <a:r>
                    <a:rPr lang="ko-KR" altLang="en-US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상대방을 속이기도 쉬워요</a:t>
                  </a:r>
                  <a:r>
                    <a:rPr lang="en-US" altLang="ko-KR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.</a:t>
                  </a:r>
                  <a:endParaRPr lang="ko-KR" altLang="en-US" sz="1700" dirty="0"/>
                </a:p>
              </p:txBody>
            </p:sp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E5641A74-26A6-4F05-9C86-53C2339D6FD4}"/>
                    </a:ext>
                  </a:extLst>
                </p:cNvPr>
                <p:cNvSpPr/>
                <p:nvPr/>
              </p:nvSpPr>
              <p:spPr>
                <a:xfrm>
                  <a:off x="3844654" y="1245632"/>
                  <a:ext cx="17528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2000" b="1" dirty="0"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</a:t>
                  </a:r>
                  <a:endParaRPr lang="ko-KR" alt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D6BAB6ED-1D3A-4FB9-860C-D5413A3B2D74}"/>
                  </a:ext>
                </a:extLst>
              </p:cNvPr>
              <p:cNvGrpSpPr/>
              <p:nvPr/>
            </p:nvGrpSpPr>
            <p:grpSpPr>
              <a:xfrm>
                <a:off x="3406516" y="2933870"/>
                <a:ext cx="5093218" cy="1469813"/>
                <a:chOff x="3406516" y="2933870"/>
                <a:chExt cx="5093218" cy="1469813"/>
              </a:xfrm>
            </p:grpSpPr>
            <p:grpSp>
              <p:nvGrpSpPr>
                <p:cNvPr id="66" name="그룹 65">
                  <a:extLst>
                    <a:ext uri="{FF2B5EF4-FFF2-40B4-BE49-F238E27FC236}">
                      <a16:creationId xmlns:a16="http://schemas.microsoft.com/office/drawing/2014/main" id="{730B62AF-A145-478F-A236-9C07263F7320}"/>
                    </a:ext>
                  </a:extLst>
                </p:cNvPr>
                <p:cNvGrpSpPr/>
                <p:nvPr/>
              </p:nvGrpSpPr>
              <p:grpSpPr>
                <a:xfrm>
                  <a:off x="3406516" y="2933870"/>
                  <a:ext cx="5093218" cy="1469813"/>
                  <a:chOff x="3406516" y="2897591"/>
                  <a:chExt cx="5093218" cy="1469813"/>
                </a:xfrm>
              </p:grpSpPr>
              <p:pic>
                <p:nvPicPr>
                  <p:cNvPr id="57" name="그림 56">
                    <a:extLst>
                      <a:ext uri="{FF2B5EF4-FFF2-40B4-BE49-F238E27FC236}">
                        <a16:creationId xmlns:a16="http://schemas.microsoft.com/office/drawing/2014/main" id="{7DA7069B-65D5-4FC1-9C8E-E717026AEE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516" y="3105529"/>
                    <a:ext cx="5093218" cy="1261875"/>
                  </a:xfrm>
                  <a:prstGeom prst="rect">
                    <a:avLst/>
                  </a:prstGeom>
                </p:spPr>
              </p:pic>
              <p:pic>
                <p:nvPicPr>
                  <p:cNvPr id="64" name="그림 63">
                    <a:extLst>
                      <a:ext uri="{FF2B5EF4-FFF2-40B4-BE49-F238E27FC236}">
                        <a16:creationId xmlns:a16="http://schemas.microsoft.com/office/drawing/2014/main" id="{0D6E0101-A9A8-4C15-BC53-A290EB1F0A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68643" y="2897591"/>
                    <a:ext cx="527305" cy="57607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0" name="직사각형 69">
                  <a:extLst>
                    <a:ext uri="{FF2B5EF4-FFF2-40B4-BE49-F238E27FC236}">
                      <a16:creationId xmlns:a16="http://schemas.microsoft.com/office/drawing/2014/main" id="{65F28CB9-0C92-414B-884C-46ACF69981EB}"/>
                    </a:ext>
                  </a:extLst>
                </p:cNvPr>
                <p:cNvSpPr/>
                <p:nvPr/>
              </p:nvSpPr>
              <p:spPr>
                <a:xfrm>
                  <a:off x="3582678" y="3618727"/>
                  <a:ext cx="2826268" cy="6613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온라인 공간에서는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ko-KR" altLang="en-US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정보가 빠르게 퍼져요</a:t>
                  </a:r>
                  <a:r>
                    <a:rPr lang="en-US" altLang="ko-KR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.</a:t>
                  </a:r>
                  <a:endParaRPr lang="ko-KR" altLang="en-US" sz="1700" dirty="0"/>
                </a:p>
              </p:txBody>
            </p:sp>
            <p:sp>
              <p:nvSpPr>
                <p:cNvPr id="78" name="직사각형 77">
                  <a:extLst>
                    <a:ext uri="{FF2B5EF4-FFF2-40B4-BE49-F238E27FC236}">
                      <a16:creationId xmlns:a16="http://schemas.microsoft.com/office/drawing/2014/main" id="{CEDAD823-E5B9-4BF8-A7EE-29F554BFF344}"/>
                    </a:ext>
                  </a:extLst>
                </p:cNvPr>
                <p:cNvSpPr/>
                <p:nvPr/>
              </p:nvSpPr>
              <p:spPr>
                <a:xfrm>
                  <a:off x="3844654" y="2961067"/>
                  <a:ext cx="17528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2000" b="1" dirty="0"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</a:t>
                  </a:r>
                  <a:endParaRPr lang="ko-KR" alt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2" name="그룹 81">
                <a:extLst>
                  <a:ext uri="{FF2B5EF4-FFF2-40B4-BE49-F238E27FC236}">
                    <a16:creationId xmlns:a16="http://schemas.microsoft.com/office/drawing/2014/main" id="{567217DF-AE52-492F-B1AB-7C8BB00DFEA6}"/>
                  </a:ext>
                </a:extLst>
              </p:cNvPr>
              <p:cNvGrpSpPr/>
              <p:nvPr/>
            </p:nvGrpSpPr>
            <p:grpSpPr>
              <a:xfrm>
                <a:off x="3406516" y="4663250"/>
                <a:ext cx="5093218" cy="1466764"/>
                <a:chOff x="3406516" y="4663250"/>
                <a:chExt cx="5093218" cy="1466764"/>
              </a:xfrm>
            </p:grpSpPr>
            <p:grpSp>
              <p:nvGrpSpPr>
                <p:cNvPr id="67" name="그룹 66">
                  <a:extLst>
                    <a:ext uri="{FF2B5EF4-FFF2-40B4-BE49-F238E27FC236}">
                      <a16:creationId xmlns:a16="http://schemas.microsoft.com/office/drawing/2014/main" id="{D1DD3C32-CD78-41BA-BFF2-B0B10E10CFFF}"/>
                    </a:ext>
                  </a:extLst>
                </p:cNvPr>
                <p:cNvGrpSpPr/>
                <p:nvPr/>
              </p:nvGrpSpPr>
              <p:grpSpPr>
                <a:xfrm>
                  <a:off x="3406516" y="4663250"/>
                  <a:ext cx="5093218" cy="1466764"/>
                  <a:chOff x="3406516" y="4443012"/>
                  <a:chExt cx="5093218" cy="1466764"/>
                </a:xfrm>
              </p:grpSpPr>
              <p:pic>
                <p:nvPicPr>
                  <p:cNvPr id="59" name="그림 58">
                    <a:extLst>
                      <a:ext uri="{FF2B5EF4-FFF2-40B4-BE49-F238E27FC236}">
                        <a16:creationId xmlns:a16="http://schemas.microsoft.com/office/drawing/2014/main" id="{FFBB1A63-7973-4334-AC4E-B65F74701B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516" y="4647901"/>
                    <a:ext cx="5093218" cy="1261875"/>
                  </a:xfrm>
                  <a:prstGeom prst="rect">
                    <a:avLst/>
                  </a:prstGeom>
                </p:spPr>
              </p:pic>
              <p:pic>
                <p:nvPicPr>
                  <p:cNvPr id="65" name="그림 64">
                    <a:extLst>
                      <a:ext uri="{FF2B5EF4-FFF2-40B4-BE49-F238E27FC236}">
                        <a16:creationId xmlns:a16="http://schemas.microsoft.com/office/drawing/2014/main" id="{3A80B7B8-928D-47EF-A9AA-D20C36A67F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68643" y="4443012"/>
                    <a:ext cx="527305" cy="57607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1" name="직사각형 70">
                  <a:extLst>
                    <a:ext uri="{FF2B5EF4-FFF2-40B4-BE49-F238E27FC236}">
                      <a16:creationId xmlns:a16="http://schemas.microsoft.com/office/drawing/2014/main" id="{AF05085F-AFD6-4A71-8A45-C5F468F40ADA}"/>
                    </a:ext>
                  </a:extLst>
                </p:cNvPr>
                <p:cNvSpPr/>
                <p:nvPr/>
              </p:nvSpPr>
              <p:spPr>
                <a:xfrm>
                  <a:off x="3582678" y="5360826"/>
                  <a:ext cx="3255784" cy="6613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온라인 공간에서는 한 번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ko-KR" altLang="en-US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퍼진 정보를 삭제하기가 어려워요</a:t>
                  </a:r>
                  <a:r>
                    <a:rPr lang="en-US" altLang="ko-KR" sz="17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.</a:t>
                  </a:r>
                  <a:endParaRPr lang="ko-KR" altLang="en-US" sz="1700" dirty="0"/>
                </a:p>
              </p:txBody>
            </p:sp>
            <p:sp>
              <p:nvSpPr>
                <p:cNvPr id="79" name="직사각형 78">
                  <a:extLst>
                    <a:ext uri="{FF2B5EF4-FFF2-40B4-BE49-F238E27FC236}">
                      <a16:creationId xmlns:a16="http://schemas.microsoft.com/office/drawing/2014/main" id="{CAAFFD88-102C-4CBD-9D61-FB1697ECC011}"/>
                    </a:ext>
                  </a:extLst>
                </p:cNvPr>
                <p:cNvSpPr/>
                <p:nvPr/>
              </p:nvSpPr>
              <p:spPr>
                <a:xfrm>
                  <a:off x="3844654" y="4699729"/>
                  <a:ext cx="17528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2000" b="1" dirty="0"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</a:t>
                  </a:r>
                  <a:endParaRPr lang="ko-KR" alt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1156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A2F1537-68DE-4EC2-82AD-9F23C6D14265}"/>
              </a:ext>
            </a:extLst>
          </p:cNvPr>
          <p:cNvGrpSpPr/>
          <p:nvPr/>
        </p:nvGrpSpPr>
        <p:grpSpPr>
          <a:xfrm>
            <a:off x="644266" y="1204786"/>
            <a:ext cx="7652011" cy="5024888"/>
            <a:chOff x="847723" y="1204786"/>
            <a:chExt cx="7652011" cy="5024888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5BDE7145-C6DD-4D28-9855-B290AD77458B}"/>
                </a:ext>
              </a:extLst>
            </p:cNvPr>
            <p:cNvGrpSpPr/>
            <p:nvPr/>
          </p:nvGrpSpPr>
          <p:grpSpPr>
            <a:xfrm>
              <a:off x="3406516" y="3775356"/>
              <a:ext cx="5093218" cy="2454318"/>
              <a:chOff x="3406516" y="4663250"/>
              <a:chExt cx="5093218" cy="2454318"/>
            </a:xfrm>
          </p:grpSpPr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5E1949C2-5418-4896-B644-C141A0C01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6516" y="4868139"/>
                <a:ext cx="5093218" cy="2249429"/>
              </a:xfrm>
              <a:prstGeom prst="rect">
                <a:avLst/>
              </a:prstGeom>
            </p:spPr>
          </p:pic>
          <p:pic>
            <p:nvPicPr>
              <p:cNvPr id="65" name="그림 64">
                <a:extLst>
                  <a:ext uri="{FF2B5EF4-FFF2-40B4-BE49-F238E27FC236}">
                    <a16:creationId xmlns:a16="http://schemas.microsoft.com/office/drawing/2014/main" id="{3A80B7B8-928D-47EF-A9AA-D20C36A67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8643" y="4663250"/>
                <a:ext cx="527305" cy="576073"/>
              </a:xfrm>
              <a:prstGeom prst="rect">
                <a:avLst/>
              </a:prstGeom>
            </p:spPr>
          </p:pic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AF05085F-AFD6-4A71-8A45-C5F468F40ADA}"/>
                  </a:ext>
                </a:extLst>
              </p:cNvPr>
              <p:cNvSpPr/>
              <p:nvPr/>
            </p:nvSpPr>
            <p:spPr>
              <a:xfrm>
                <a:off x="3668642" y="5360826"/>
                <a:ext cx="3225643" cy="970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ko-KR" altLang="en-US" sz="24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피해자의 몸과 마음을</a:t>
                </a:r>
              </a:p>
              <a:p>
                <a:pPr>
                  <a:lnSpc>
                    <a:spcPts val="3500"/>
                  </a:lnSpc>
                </a:pPr>
                <a:r>
                  <a:rPr lang="ko-KR" altLang="en-US" sz="24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함부로 침범하는 거예요</a:t>
                </a:r>
                <a:r>
                  <a:rPr lang="en-US" altLang="ko-KR" sz="24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.</a:t>
                </a:r>
                <a:endParaRPr lang="ko-KR" altLang="en-US" sz="2400" dirty="0"/>
              </a:p>
            </p:txBody>
          </p: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CAAFFD88-102C-4CBD-9D61-FB1697ECC011}"/>
                  </a:ext>
                </a:extLst>
              </p:cNvPr>
              <p:cNvSpPr/>
              <p:nvPr/>
            </p:nvSpPr>
            <p:spPr>
              <a:xfrm>
                <a:off x="3844654" y="4699729"/>
                <a:ext cx="17528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5</a:t>
                </a:r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B074E435-2881-49C4-84E2-05C68CFD87B3}"/>
                </a:ext>
              </a:extLst>
            </p:cNvPr>
            <p:cNvGrpSpPr/>
            <p:nvPr/>
          </p:nvGrpSpPr>
          <p:grpSpPr>
            <a:xfrm>
              <a:off x="870571" y="3980245"/>
              <a:ext cx="1924052" cy="1943359"/>
              <a:chOff x="847723" y="3725243"/>
              <a:chExt cx="1924052" cy="1943359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BFE5F5D0-0F95-4587-86F7-8D0A25F7D724}"/>
                  </a:ext>
                </a:extLst>
              </p:cNvPr>
              <p:cNvGrpSpPr/>
              <p:nvPr/>
            </p:nvGrpSpPr>
            <p:grpSpPr>
              <a:xfrm>
                <a:off x="847723" y="3725243"/>
                <a:ext cx="1924052" cy="1943359"/>
                <a:chOff x="847723" y="3725243"/>
                <a:chExt cx="1924052" cy="1943359"/>
              </a:xfrm>
            </p:grpSpPr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id="{454EFED8-B574-45E5-86FD-B1BA4F203504}"/>
                    </a:ext>
                  </a:extLst>
                </p:cNvPr>
                <p:cNvSpPr/>
                <p:nvPr/>
              </p:nvSpPr>
              <p:spPr>
                <a:xfrm>
                  <a:off x="847723" y="5268492"/>
                  <a:ext cx="192405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20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성폭력</a:t>
                  </a:r>
                  <a:endParaRPr lang="ko-KR" altLang="en-US" sz="2000" dirty="0"/>
                </a:p>
              </p:txBody>
            </p:sp>
            <p:pic>
              <p:nvPicPr>
                <p:cNvPr id="7" name="그림 6">
                  <a:extLst>
                    <a:ext uri="{FF2B5EF4-FFF2-40B4-BE49-F238E27FC236}">
                      <a16:creationId xmlns:a16="http://schemas.microsoft.com/office/drawing/2014/main" id="{D2D2D178-E6D5-46D3-A17B-111759BBF4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930" y="3725243"/>
                  <a:ext cx="1627635" cy="1487427"/>
                </a:xfrm>
                <a:prstGeom prst="rect">
                  <a:avLst/>
                </a:prstGeom>
              </p:spPr>
            </p:pic>
          </p:grpSp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843ABD24-AE54-4B78-B3AE-B27764518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217" y="4000500"/>
                <a:ext cx="772210" cy="975012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99580ADC-5F14-4135-8215-9DE830E41F66}"/>
                </a:ext>
              </a:extLst>
            </p:cNvPr>
            <p:cNvGrpSpPr/>
            <p:nvPr/>
          </p:nvGrpSpPr>
          <p:grpSpPr>
            <a:xfrm>
              <a:off x="847723" y="1204786"/>
              <a:ext cx="7652011" cy="2362755"/>
              <a:chOff x="847723" y="1204786"/>
              <a:chExt cx="7652011" cy="2362755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B5D62666-73C8-432D-9545-A2BD1B36579E}"/>
                  </a:ext>
                </a:extLst>
              </p:cNvPr>
              <p:cNvGrpSpPr/>
              <p:nvPr/>
            </p:nvGrpSpPr>
            <p:grpSpPr>
              <a:xfrm>
                <a:off x="847723" y="1412601"/>
                <a:ext cx="1924052" cy="1954724"/>
                <a:chOff x="847723" y="1327452"/>
                <a:chExt cx="1924052" cy="1954724"/>
              </a:xfrm>
            </p:grpSpPr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23A39D62-26E2-40BC-965E-3E3F4BF27247}"/>
                    </a:ext>
                  </a:extLst>
                </p:cNvPr>
                <p:cNvGrpSpPr/>
                <p:nvPr/>
              </p:nvGrpSpPr>
              <p:grpSpPr>
                <a:xfrm>
                  <a:off x="847723" y="1327452"/>
                  <a:ext cx="1924052" cy="1954724"/>
                  <a:chOff x="847723" y="1327452"/>
                  <a:chExt cx="1924052" cy="1954724"/>
                </a:xfrm>
              </p:grpSpPr>
              <p:pic>
                <p:nvPicPr>
                  <p:cNvPr id="4" name="그림 3">
                    <a:extLst>
                      <a:ext uri="{FF2B5EF4-FFF2-40B4-BE49-F238E27FC236}">
                        <a16:creationId xmlns:a16="http://schemas.microsoft.com/office/drawing/2014/main" id="{4B6F510E-D353-4A11-98A9-D3CEA0616F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5931" y="1327452"/>
                    <a:ext cx="1627635" cy="1490475"/>
                  </a:xfrm>
                  <a:prstGeom prst="rect">
                    <a:avLst/>
                  </a:prstGeom>
                </p:spPr>
              </p:pic>
              <p:sp>
                <p:nvSpPr>
                  <p:cNvPr id="27" name="직사각형 26">
                    <a:extLst>
                      <a:ext uri="{FF2B5EF4-FFF2-40B4-BE49-F238E27FC236}">
                        <a16:creationId xmlns:a16="http://schemas.microsoft.com/office/drawing/2014/main" id="{D1DBB453-FA63-4FC5-9EE1-99EB961715FC}"/>
                      </a:ext>
                    </a:extLst>
                  </p:cNvPr>
                  <p:cNvSpPr/>
                  <p:nvPr/>
                </p:nvSpPr>
                <p:spPr>
                  <a:xfrm>
                    <a:off x="847723" y="2882066"/>
                    <a:ext cx="1924052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ko-KR" altLang="en-US" sz="2000" b="1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피해자의 </a:t>
                    </a:r>
                    <a:r>
                      <a:rPr lang="ko-KR" altLang="en-US" sz="2000" b="1" dirty="0" err="1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비동의</a:t>
                    </a:r>
                    <a:endParaRPr lang="ko-KR" altLang="en-US" sz="2000" dirty="0"/>
                  </a:p>
                </p:txBody>
              </p:sp>
            </p:grpSp>
            <p:pic>
              <p:nvPicPr>
                <p:cNvPr id="11" name="그림 10">
                  <a:extLst>
                    <a:ext uri="{FF2B5EF4-FFF2-40B4-BE49-F238E27FC236}">
                      <a16:creationId xmlns:a16="http://schemas.microsoft.com/office/drawing/2014/main" id="{CD38F605-DF7E-4205-AD8A-B6419A801B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8078" y="1506916"/>
                  <a:ext cx="783338" cy="1072898"/>
                </a:xfrm>
                <a:prstGeom prst="rect">
                  <a:avLst/>
                </a:prstGeom>
              </p:spPr>
            </p:pic>
          </p:grp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689E878C-16C4-4222-B1A1-0FB03B977FE8}"/>
                  </a:ext>
                </a:extLst>
              </p:cNvPr>
              <p:cNvGrpSpPr/>
              <p:nvPr/>
            </p:nvGrpSpPr>
            <p:grpSpPr>
              <a:xfrm>
                <a:off x="3406516" y="1204786"/>
                <a:ext cx="5093218" cy="2362755"/>
                <a:chOff x="3406516" y="1204786"/>
                <a:chExt cx="5093218" cy="2362755"/>
              </a:xfrm>
            </p:grpSpPr>
            <p:pic>
              <p:nvPicPr>
                <p:cNvPr id="17" name="그림 16">
                  <a:extLst>
                    <a:ext uri="{FF2B5EF4-FFF2-40B4-BE49-F238E27FC236}">
                      <a16:creationId xmlns:a16="http://schemas.microsoft.com/office/drawing/2014/main" id="{0A54A4E9-3C1B-4F0D-93AF-CC6502CE82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6516" y="1412601"/>
                  <a:ext cx="5093218" cy="2154940"/>
                </a:xfrm>
                <a:prstGeom prst="rect">
                  <a:avLst/>
                </a:prstGeom>
              </p:spPr>
            </p:pic>
            <p:pic>
              <p:nvPicPr>
                <p:cNvPr id="50" name="그림 49">
                  <a:extLst>
                    <a:ext uri="{FF2B5EF4-FFF2-40B4-BE49-F238E27FC236}">
                      <a16:creationId xmlns:a16="http://schemas.microsoft.com/office/drawing/2014/main" id="{2C08CA6B-825A-4A08-A8AB-9D2CEC2857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8643" y="1204786"/>
                  <a:ext cx="527305" cy="576073"/>
                </a:xfrm>
                <a:prstGeom prst="rect">
                  <a:avLst/>
                </a:prstGeom>
              </p:spPr>
            </p:pic>
            <p:sp>
              <p:nvSpPr>
                <p:cNvPr id="76" name="직사각형 75">
                  <a:extLst>
                    <a:ext uri="{FF2B5EF4-FFF2-40B4-BE49-F238E27FC236}">
                      <a16:creationId xmlns:a16="http://schemas.microsoft.com/office/drawing/2014/main" id="{3C254AF4-5FD8-445D-AB06-F9D1ABD8458C}"/>
                    </a:ext>
                  </a:extLst>
                </p:cNvPr>
                <p:cNvSpPr/>
                <p:nvPr/>
              </p:nvSpPr>
              <p:spPr>
                <a:xfrm>
                  <a:off x="3668643" y="1850358"/>
                  <a:ext cx="3552446" cy="12080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2200"/>
                    </a:lnSpc>
                  </a:pPr>
                  <a:r>
                    <a:rPr lang="ko-KR" altLang="en-US" sz="15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피해자의 동의 없이</a:t>
                  </a:r>
                </a:p>
                <a:p>
                  <a:pPr>
                    <a:lnSpc>
                      <a:spcPts val="2200"/>
                    </a:lnSpc>
                  </a:pPr>
                  <a:r>
                    <a:rPr lang="ko-KR" altLang="en-US" sz="15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피해자의 사생활</a:t>
                  </a:r>
                  <a:r>
                    <a:rPr lang="en-US" altLang="ko-KR" sz="15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, </a:t>
                  </a:r>
                  <a:r>
                    <a:rPr lang="ko-KR" altLang="en-US" sz="15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개인정보를</a:t>
                  </a:r>
                </a:p>
                <a:p>
                  <a:pPr>
                    <a:lnSpc>
                      <a:spcPts val="2200"/>
                    </a:lnSpc>
                  </a:pPr>
                  <a:r>
                    <a:rPr lang="ko-KR" altLang="en-US" sz="15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영상</a:t>
                  </a:r>
                  <a:r>
                    <a:rPr lang="en-US" altLang="ko-KR" sz="15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/</a:t>
                  </a:r>
                  <a:r>
                    <a:rPr lang="ko-KR" altLang="en-US" sz="15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사진으로 만들거나</a:t>
                  </a:r>
                  <a:endParaRPr lang="en-US" altLang="ko-KR" sz="15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  <a:p>
                  <a:pPr>
                    <a:lnSpc>
                      <a:spcPts val="2200"/>
                    </a:lnSpc>
                  </a:pPr>
                  <a:r>
                    <a:rPr lang="ko-KR" altLang="en-US" sz="15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다른 사람에게 퍼뜨리는 거예요</a:t>
                  </a:r>
                  <a:r>
                    <a:rPr lang="en-US" altLang="ko-KR" sz="15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.</a:t>
                  </a:r>
                  <a:endParaRPr lang="ko-KR" altLang="en-US" sz="1500" dirty="0"/>
                </a:p>
              </p:txBody>
            </p:sp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E5641A74-26A6-4F05-9C86-53C2339D6FD4}"/>
                    </a:ext>
                  </a:extLst>
                </p:cNvPr>
                <p:cNvSpPr/>
                <p:nvPr/>
              </p:nvSpPr>
              <p:spPr>
                <a:xfrm>
                  <a:off x="3844654" y="1245632"/>
                  <a:ext cx="17528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2000" b="1" dirty="0"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</a:t>
                  </a:r>
                  <a:endParaRPr lang="ko-KR" alt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B7C96286-7706-41B8-B71A-B27ECCBCC4DB}"/>
              </a:ext>
            </a:extLst>
          </p:cNvPr>
          <p:cNvSpPr/>
          <p:nvPr/>
        </p:nvSpPr>
        <p:spPr>
          <a:xfrm>
            <a:off x="2896037" y="3207939"/>
            <a:ext cx="5374840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어린이를 위한 동의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1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9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2017.7.12)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EF2C8607-827C-41D6-A7CE-BA7CA8990131}"/>
              </a:ext>
            </a:extLst>
          </p:cNvPr>
          <p:cNvGrpSpPr/>
          <p:nvPr/>
        </p:nvGrpSpPr>
        <p:grpSpPr>
          <a:xfrm>
            <a:off x="6038661" y="1734356"/>
            <a:ext cx="2232216" cy="1344171"/>
            <a:chOff x="6038661" y="1733781"/>
            <a:chExt cx="2232216" cy="1344171"/>
          </a:xfrm>
        </p:grpSpPr>
        <p:pic>
          <p:nvPicPr>
            <p:cNvPr id="5" name="그림 4">
              <a:hlinkClick r:id="rId10"/>
              <a:extLst>
                <a:ext uri="{FF2B5EF4-FFF2-40B4-BE49-F238E27FC236}">
                  <a16:creationId xmlns:a16="http://schemas.microsoft.com/office/drawing/2014/main" id="{F919463F-EC89-4D90-9742-01BEC90DC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661" y="1733781"/>
              <a:ext cx="1944628" cy="1344171"/>
            </a:xfrm>
            <a:prstGeom prst="rect">
              <a:avLst/>
            </a:prstGeom>
          </p:spPr>
        </p:pic>
        <p:pic>
          <p:nvPicPr>
            <p:cNvPr id="12" name="그림 11">
              <a:hlinkClick r:id="rId10"/>
              <a:extLst>
                <a:ext uri="{FF2B5EF4-FFF2-40B4-BE49-F238E27FC236}">
                  <a16:creationId xmlns:a16="http://schemas.microsoft.com/office/drawing/2014/main" id="{7299368C-870D-4FE1-A85C-878E6E77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481" y="2322833"/>
              <a:ext cx="368988" cy="368988"/>
            </a:xfrm>
            <a:prstGeom prst="rect">
              <a:avLst/>
            </a:prstGeom>
          </p:spPr>
        </p:pic>
        <p:sp>
          <p:nvSpPr>
            <p:cNvPr id="32" name="TextBox 31">
              <a:hlinkClick r:id="rId10"/>
              <a:extLst>
                <a:ext uri="{FF2B5EF4-FFF2-40B4-BE49-F238E27FC236}">
                  <a16:creationId xmlns:a16="http://schemas.microsoft.com/office/drawing/2014/main" id="{C7BAEA34-860C-4CB9-A88F-DC04BDDA46C2}"/>
                </a:ext>
              </a:extLst>
            </p:cNvPr>
            <p:cNvSpPr txBox="1"/>
            <p:nvPr/>
          </p:nvSpPr>
          <p:spPr>
            <a:xfrm>
              <a:off x="6038661" y="1925990"/>
              <a:ext cx="2232216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어린이를 위한 경계 존중</a:t>
              </a:r>
              <a:endParaRPr lang="en-US" altLang="ko-KR" sz="14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999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848</TotalTime>
  <Words>2048</Words>
  <Application>Microsoft Office PowerPoint</Application>
  <PresentationFormat>화면 슬라이드 쇼(4:3)</PresentationFormat>
  <Paragraphs>242</Paragraphs>
  <Slides>18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6" baseType="lpstr">
      <vt:lpstr>Calibri</vt:lpstr>
      <vt:lpstr>맑은 고딕</vt:lpstr>
      <vt:lpstr>Wingdings</vt:lpstr>
      <vt:lpstr>Arial</vt:lpstr>
      <vt:lpstr>나눔바른고딕</vt:lpstr>
      <vt:lpstr>나눔고딕 ExtraBold</vt:lpstr>
      <vt:lpstr>나눔바른고딕OTF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95</cp:revision>
  <dcterms:created xsi:type="dcterms:W3CDTF">2020-12-16T02:26:52Z</dcterms:created>
  <dcterms:modified xsi:type="dcterms:W3CDTF">2022-01-25T04:37:00Z</dcterms:modified>
</cp:coreProperties>
</file>